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7" r:id="rId2"/>
    <p:sldId id="680" r:id="rId3"/>
    <p:sldId id="731" r:id="rId4"/>
    <p:sldId id="712" r:id="rId5"/>
    <p:sldId id="1795" r:id="rId6"/>
    <p:sldId id="716" r:id="rId7"/>
    <p:sldId id="717" r:id="rId8"/>
    <p:sldId id="718" r:id="rId9"/>
    <p:sldId id="2312" r:id="rId10"/>
    <p:sldId id="719" r:id="rId11"/>
    <p:sldId id="2292" r:id="rId12"/>
    <p:sldId id="2300" r:id="rId13"/>
    <p:sldId id="264" r:id="rId14"/>
    <p:sldId id="2305" r:id="rId15"/>
    <p:sldId id="2287" r:id="rId16"/>
    <p:sldId id="2288" r:id="rId17"/>
    <p:sldId id="2289" r:id="rId18"/>
    <p:sldId id="258" r:id="rId19"/>
    <p:sldId id="693" r:id="rId20"/>
    <p:sldId id="1794" r:id="rId21"/>
    <p:sldId id="655" r:id="rId22"/>
    <p:sldId id="1796" r:id="rId23"/>
    <p:sldId id="722" r:id="rId24"/>
    <p:sldId id="2061" r:id="rId25"/>
    <p:sldId id="2062" r:id="rId26"/>
    <p:sldId id="2063" r:id="rId27"/>
    <p:sldId id="2291" r:id="rId28"/>
    <p:sldId id="714" r:id="rId29"/>
    <p:sldId id="734" r:id="rId30"/>
    <p:sldId id="2277" r:id="rId31"/>
    <p:sldId id="723" r:id="rId32"/>
    <p:sldId id="2064" r:id="rId33"/>
    <p:sldId id="2071" r:id="rId34"/>
    <p:sldId id="302" r:id="rId35"/>
    <p:sldId id="689" r:id="rId36"/>
    <p:sldId id="2118" r:id="rId37"/>
    <p:sldId id="732" r:id="rId38"/>
    <p:sldId id="2293" r:id="rId39"/>
    <p:sldId id="2296" r:id="rId40"/>
    <p:sldId id="740" r:id="rId41"/>
    <p:sldId id="2295" r:id="rId42"/>
    <p:sldId id="269" r:id="rId43"/>
    <p:sldId id="330" r:id="rId44"/>
    <p:sldId id="270" r:id="rId45"/>
    <p:sldId id="271" r:id="rId46"/>
    <p:sldId id="272" r:id="rId47"/>
    <p:sldId id="367" r:id="rId48"/>
    <p:sldId id="369" r:id="rId49"/>
    <p:sldId id="381" r:id="rId50"/>
    <p:sldId id="2298" r:id="rId51"/>
    <p:sldId id="739" r:id="rId52"/>
    <p:sldId id="2299" r:id="rId53"/>
    <p:sldId id="2130" r:id="rId54"/>
    <p:sldId id="754" r:id="rId55"/>
    <p:sldId id="751" r:id="rId56"/>
    <p:sldId id="493" r:id="rId57"/>
    <p:sldId id="2244" r:id="rId58"/>
    <p:sldId id="756" r:id="rId59"/>
    <p:sldId id="2128" r:id="rId60"/>
    <p:sldId id="2129" r:id="rId61"/>
    <p:sldId id="2301" r:id="rId62"/>
    <p:sldId id="2302" r:id="rId63"/>
    <p:sldId id="2303" r:id="rId64"/>
    <p:sldId id="2313" r:id="rId65"/>
    <p:sldId id="2304" r:id="rId66"/>
    <p:sldId id="2306" r:id="rId67"/>
    <p:sldId id="2307" r:id="rId68"/>
    <p:sldId id="2308" r:id="rId69"/>
    <p:sldId id="2309" r:id="rId70"/>
    <p:sldId id="2310" r:id="rId71"/>
    <p:sldId id="2311" r:id="rId72"/>
    <p:sldId id="347" r:id="rId73"/>
    <p:sldId id="343" r:id="rId74"/>
    <p:sldId id="375" r:id="rId75"/>
    <p:sldId id="376" r:id="rId76"/>
    <p:sldId id="377" r:id="rId77"/>
    <p:sldId id="2033" r:id="rId78"/>
    <p:sldId id="2034" r:id="rId79"/>
    <p:sldId id="2073" r:id="rId80"/>
    <p:sldId id="2035" r:id="rId81"/>
    <p:sldId id="2036" r:id="rId82"/>
    <p:sldId id="2119" r:id="rId83"/>
    <p:sldId id="682" r:id="rId8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20" autoAdjust="0"/>
    <p:restoredTop sz="97840" autoAdjust="0"/>
  </p:normalViewPr>
  <p:slideViewPr>
    <p:cSldViewPr snapToGrid="0" snapToObjects="1">
      <p:cViewPr varScale="1">
        <p:scale>
          <a:sx n="212" d="100"/>
          <a:sy n="212" d="100"/>
        </p:scale>
        <p:origin x="1016" y="176"/>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2023-01-10</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Thank you for inviting me to give this talk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this talk, I will present a pathway that can enable us to make wireless embedded systems ubiquitous. I will describe my previous research efforts that tackle the critical challenges that limit the growth of wireless embedded systems. These are related to the growing energy asymmetry that exists between sensing, computation and communication blocks on these platforms.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Finally, I will conclude my talk by covering the research agenda that I would like to work on as a faculty member.</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347751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a:t>
            </a:fld>
            <a:endParaRPr lang="en-US"/>
          </a:p>
        </p:txBody>
      </p:sp>
    </p:spTree>
    <p:extLst>
      <p:ext uri="{BB962C8B-B14F-4D97-AF65-F5344CB8AC3E}">
        <p14:creationId xmlns:p14="http://schemas.microsoft.com/office/powerpoint/2010/main" val="71813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2443499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74698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do the IoT platforms suffer from this energy challenge? To understand this, we investigate the architecture of the IoT device. We show this architecture in the figure on the slide. It consists of a series of stages that enable us to sense physical phenomena, process and transmit the sensor information through a transceiver such as ZigBee/BLE/</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architecture has remained unchanged over the past two decades.  We find that during this time, sensors have become exceeding efficient. Today, we find sensors such as an accelerometer or a temperature sensor consumes just a few tens of microwatts of power consumption. However, we find that rest of the architecture components that are shown in red colour remain significantly energy expensive. To understand the reason for this significant energy asymmetry, we look at the following slide.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16</a:t>
            </a:fld>
            <a:endParaRPr lang="en-US"/>
          </a:p>
        </p:txBody>
      </p:sp>
    </p:spTree>
    <p:extLst>
      <p:ext uri="{BB962C8B-B14F-4D97-AF65-F5344CB8AC3E}">
        <p14:creationId xmlns:p14="http://schemas.microsoft.com/office/powerpoint/2010/main" val="1339844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17</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 begin this presentation by demonstrating devices that we interact with within our daily lives. These include Fitbit,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AirPods</a:t>
            </a:r>
            <a:r>
              <a:rPr lang="en-GB" sz="1800" dirty="0">
                <a:effectLst/>
                <a:latin typeface="Calibri" panose="020F0502020204030204" pitchFamily="34" charset="0"/>
                <a:ea typeface="Calibri" panose="020F0502020204030204" pitchFamily="34" charset="0"/>
                <a:cs typeface="Times New Roman" panose="02020603050405020304" pitchFamily="18" charset="0"/>
              </a:rPr>
              <a:t>, smart speakers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ble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proximity beacons that we attach to objects such as keychain to keep track of them. All of these are examples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18</a:t>
            </a:fld>
            <a:endParaRPr lang="en-US"/>
          </a:p>
        </p:txBody>
      </p:sp>
    </p:spTree>
    <p:extLst>
      <p:ext uri="{BB962C8B-B14F-4D97-AF65-F5344CB8AC3E}">
        <p14:creationId xmlns:p14="http://schemas.microsoft.com/office/powerpoint/2010/main" val="3428482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how big would the Internet of Things be?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investigate a report from McKinsey called Disruptive Technologies which claims that the IoT would influence the combined economic value well over 36 trillion, far higher than cloud technology. Hence, this rapid growth in the IoT that we are witnessing is placing us on a pathway towards eclipsing (in economic value) major trends from previous decades, such as the cloud computing.</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19</a:t>
            </a:fld>
            <a:endParaRPr lang="sv-SE"/>
          </a:p>
        </p:txBody>
      </p:sp>
    </p:spTree>
    <p:extLst>
      <p:ext uri="{BB962C8B-B14F-4D97-AF65-F5344CB8AC3E}">
        <p14:creationId xmlns:p14="http://schemas.microsoft.com/office/powerpoint/2010/main" val="2051092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20</a:t>
            </a:fld>
            <a:endParaRPr lang="en-US"/>
          </a:p>
        </p:txBody>
      </p:sp>
    </p:spTree>
    <p:extLst>
      <p:ext uri="{BB962C8B-B14F-4D97-AF65-F5344CB8AC3E}">
        <p14:creationId xmlns:p14="http://schemas.microsoft.com/office/powerpoint/2010/main" val="228801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numerous applications that the internet of things enables, we are witnessing a massive growth in the number of microcontrollers being sold. These microcontrollers form the heart of the IoT platforms.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illustrate this point: ARM, a popular UK based company, just reported numbers, and in these numbers, they state that they sold 4.4 billion cortex M processors in just one quarter. These microcontrollers are almost exclusively used on IoT platforms, which demonstrates the massive growth we are witnessing in the number of deployed IoT devices.</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this growth continues, and in fact, I believe this growth will accelerate, we will soon have a trillion embedded devices that are going to be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21</a:t>
            </a:fld>
            <a:endParaRPr lang="sv-SE"/>
          </a:p>
        </p:txBody>
      </p:sp>
    </p:spTree>
    <p:extLst>
      <p:ext uri="{BB962C8B-B14F-4D97-AF65-F5344CB8AC3E}">
        <p14:creationId xmlns:p14="http://schemas.microsoft.com/office/powerpoint/2010/main" val="1367176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So how big would the Internet of Things be?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investigate a report from McKinsey called Disruptive Technologies which claims that the IoT would influence the combined economic value well over 36 trillion, far higher than cloud technology. Hence, this rapid growth in the IoT that we are witnessing is placing us on a pathway towards eclipsing (in economic value) major trends from previous decades, such as the cloud computing.</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7429048-48E3-CB4A-BCD4-0EFC36288878}" type="slidenum">
              <a:rPr lang="sv-SE" smtClean="0"/>
              <a:t>22</a:t>
            </a:fld>
            <a:endParaRPr lang="sv-SE"/>
          </a:p>
        </p:txBody>
      </p:sp>
    </p:spTree>
    <p:extLst>
      <p:ext uri="{BB962C8B-B14F-4D97-AF65-F5344CB8AC3E}">
        <p14:creationId xmlns:p14="http://schemas.microsoft.com/office/powerpoint/2010/main" val="2855970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1358581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26</a:t>
            </a:fld>
            <a:endParaRPr lang="en-US"/>
          </a:p>
        </p:txBody>
      </p:sp>
    </p:spTree>
    <p:extLst>
      <p:ext uri="{BB962C8B-B14F-4D97-AF65-F5344CB8AC3E}">
        <p14:creationId xmlns:p14="http://schemas.microsoft.com/office/powerpoint/2010/main" val="2308840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27</a:t>
            </a:fld>
            <a:endParaRPr lang="en-US"/>
          </a:p>
        </p:txBody>
      </p:sp>
    </p:spTree>
    <p:extLst>
      <p:ext uri="{BB962C8B-B14F-4D97-AF65-F5344CB8AC3E}">
        <p14:creationId xmlns:p14="http://schemas.microsoft.com/office/powerpoint/2010/main" val="3207015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28</a:t>
            </a:fld>
            <a:endParaRPr lang="en-US"/>
          </a:p>
        </p:txBody>
      </p:sp>
    </p:spTree>
    <p:extLst>
      <p:ext uri="{BB962C8B-B14F-4D97-AF65-F5344CB8AC3E}">
        <p14:creationId xmlns:p14="http://schemas.microsoft.com/office/powerpoint/2010/main" val="3946313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29</a:t>
            </a:fld>
            <a:endParaRPr lang="en-US"/>
          </a:p>
        </p:txBody>
      </p:sp>
    </p:spTree>
    <p:extLst>
      <p:ext uri="{BB962C8B-B14F-4D97-AF65-F5344CB8AC3E}">
        <p14:creationId xmlns:p14="http://schemas.microsoft.com/office/powerpoint/2010/main" val="174616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30</a:t>
            </a:fld>
            <a:endParaRPr lang="en-US"/>
          </a:p>
        </p:txBody>
      </p:sp>
    </p:spTree>
    <p:extLst>
      <p:ext uri="{BB962C8B-B14F-4D97-AF65-F5344CB8AC3E}">
        <p14:creationId xmlns:p14="http://schemas.microsoft.com/office/powerpoint/2010/main" val="1274078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Due to the following of Moore’s law, we find that the microcontrollers are bridging the gap between sensing and computation. However, we find that communication remains a challenge and the most expensive IoT platforms' operation. Today the transceivers employed to perform communication consumes orders of magnitude higher energy when compared to performing sensing and processing operation.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Why are the communication blocks not witnessing such a dramatic decrease in power consumption? To understand this, we investigate the high-level diagram of the communication block. It consists of digital baseband generation circuitry and an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front end. Due to the following of Moore’s law, digital baseband circuitry is becoming energy efficient. However, we do not witness any such scaling for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components.  This causes these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GB" sz="1800" dirty="0">
                <a:effectLst/>
                <a:latin typeface="Calibri" panose="020F0502020204030204" pitchFamily="34" charset="0"/>
                <a:ea typeface="Calibri" panose="020F0502020204030204" pitchFamily="34" charset="0"/>
                <a:cs typeface="Times New Roman" panose="02020603050405020304" pitchFamily="18" charset="0"/>
              </a:rPr>
              <a:t> blocks to remain extremely energy expensive, pushing the power consumption for performing transmissions to be tens to hundreds of milliwatts. As an example, radio transceivers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LoRa</a:t>
            </a:r>
            <a:r>
              <a:rPr lang="en-GB" sz="1800" dirty="0">
                <a:effectLst/>
                <a:latin typeface="Calibri" panose="020F0502020204030204" pitchFamily="34" charset="0"/>
                <a:ea typeface="Calibri" panose="020F0502020204030204" pitchFamily="34" charset="0"/>
                <a:cs typeface="Times New Roman" panose="02020603050405020304" pitchFamily="18" charset="0"/>
              </a:rPr>
              <a:t> consume hundreds of milliwatts of power consumption. This is precisely the reason that present day IoT platforms operate with limited lifetime even on bulky and energy dense batteries.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31</a:t>
            </a:fld>
            <a:endParaRPr lang="en-US"/>
          </a:p>
        </p:txBody>
      </p:sp>
    </p:spTree>
    <p:extLst>
      <p:ext uri="{BB962C8B-B14F-4D97-AF65-F5344CB8AC3E}">
        <p14:creationId xmlns:p14="http://schemas.microsoft.com/office/powerpoint/2010/main" val="3645229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32</a:t>
            </a:fld>
            <a:endParaRPr lang="sv-SE"/>
          </a:p>
        </p:txBody>
      </p:sp>
    </p:spTree>
    <p:extLst>
      <p:ext uri="{BB962C8B-B14F-4D97-AF65-F5344CB8AC3E}">
        <p14:creationId xmlns:p14="http://schemas.microsoft.com/office/powerpoint/2010/main" val="2948492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1237693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197041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34</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36</a:t>
            </a:fld>
            <a:endParaRPr lang="en-US"/>
          </a:p>
        </p:txBody>
      </p:sp>
    </p:spTree>
    <p:extLst>
      <p:ext uri="{BB962C8B-B14F-4D97-AF65-F5344CB8AC3E}">
        <p14:creationId xmlns:p14="http://schemas.microsoft.com/office/powerpoint/2010/main" val="31377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37</a:t>
            </a:fld>
            <a:endParaRPr lang="en-US"/>
          </a:p>
        </p:txBody>
      </p:sp>
    </p:spTree>
    <p:extLst>
      <p:ext uri="{BB962C8B-B14F-4D97-AF65-F5344CB8AC3E}">
        <p14:creationId xmlns:p14="http://schemas.microsoft.com/office/powerpoint/2010/main" val="2690871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38</a:t>
            </a:fld>
            <a:endParaRPr lang="en-US"/>
          </a:p>
        </p:txBody>
      </p:sp>
    </p:spTree>
    <p:extLst>
      <p:ext uri="{BB962C8B-B14F-4D97-AF65-F5344CB8AC3E}">
        <p14:creationId xmlns:p14="http://schemas.microsoft.com/office/powerpoint/2010/main" val="1976276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39</a:t>
            </a:fld>
            <a:endParaRPr lang="en-US"/>
          </a:p>
        </p:txBody>
      </p:sp>
    </p:spTree>
    <p:extLst>
      <p:ext uri="{BB962C8B-B14F-4D97-AF65-F5344CB8AC3E}">
        <p14:creationId xmlns:p14="http://schemas.microsoft.com/office/powerpoint/2010/main" val="777460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40</a:t>
            </a:fld>
            <a:endParaRPr lang="en-US"/>
          </a:p>
        </p:txBody>
      </p:sp>
    </p:spTree>
    <p:extLst>
      <p:ext uri="{BB962C8B-B14F-4D97-AF65-F5344CB8AC3E}">
        <p14:creationId xmlns:p14="http://schemas.microsoft.com/office/powerpoint/2010/main" val="2992081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41</a:t>
            </a:fld>
            <a:endParaRPr lang="en-US"/>
          </a:p>
        </p:txBody>
      </p:sp>
    </p:spTree>
    <p:extLst>
      <p:ext uri="{BB962C8B-B14F-4D97-AF65-F5344CB8AC3E}">
        <p14:creationId xmlns:p14="http://schemas.microsoft.com/office/powerpoint/2010/main" val="3632212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p:spPr>
        <p:txBody>
          <a:bodyPr/>
          <a:lstStyle/>
          <a:p>
            <a:fld id="{56906BB0-9663-44B4-B68B-D43601C5BF79}" type="slidenum">
              <a:rPr lang="en-US"/>
              <a:pPr/>
              <a:t>42</a:t>
            </a:fld>
            <a:endParaRPr lang="en-US"/>
          </a:p>
        </p:txBody>
      </p:sp>
      <p:sp>
        <p:nvSpPr>
          <p:cNvPr id="54275"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4276"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616139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p:nvPr>
        </p:nvSpPr>
        <p:spPr>
          <a:noFill/>
        </p:spPr>
        <p:txBody>
          <a:bodyPr/>
          <a:lstStyle/>
          <a:p>
            <a:fld id="{5F54789E-9736-4377-9B2F-0772FA8F72ED}" type="slidenum">
              <a:rPr lang="en-US"/>
              <a:pPr/>
              <a:t>44</a:t>
            </a:fld>
            <a:endParaRPr lang="en-US"/>
          </a:p>
        </p:txBody>
      </p:sp>
      <p:sp>
        <p:nvSpPr>
          <p:cNvPr id="55299"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5300"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532926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p:spPr>
        <p:txBody>
          <a:bodyPr/>
          <a:lstStyle/>
          <a:p>
            <a:fld id="{B2CCBBDD-1618-48D9-A94E-C37CCA6D24B5}" type="slidenum">
              <a:rPr lang="en-US"/>
              <a:pPr/>
              <a:t>45</a:t>
            </a:fld>
            <a:endParaRPr lang="en-US"/>
          </a:p>
        </p:txBody>
      </p:sp>
      <p:sp>
        <p:nvSpPr>
          <p:cNvPr id="56323"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6324"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2216286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3825764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E51A259D-17E7-434B-95EA-95A24637BC5E}" type="slidenum">
              <a:rPr lang="en-US"/>
              <a:pPr/>
              <a:t>46</a:t>
            </a:fld>
            <a:endParaRPr lang="en-US"/>
          </a:p>
        </p:txBody>
      </p:sp>
      <p:sp>
        <p:nvSpPr>
          <p:cNvPr id="5734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5734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1480355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354CC832-5444-4821-9B3F-77C72C21DA20}" type="slidenum">
              <a:rPr lang="en-US" smtClean="0"/>
              <a:pPr>
                <a:defRPr/>
              </a:pPr>
              <a:t>47</a:t>
            </a:fld>
            <a:endParaRPr lang="en-US"/>
          </a:p>
        </p:txBody>
      </p:sp>
    </p:spTree>
    <p:extLst>
      <p:ext uri="{BB962C8B-B14F-4D97-AF65-F5344CB8AC3E}">
        <p14:creationId xmlns:p14="http://schemas.microsoft.com/office/powerpoint/2010/main" val="3398043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50</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2367211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52</a:t>
            </a:fld>
            <a:endParaRPr lang="en-US"/>
          </a:p>
        </p:txBody>
      </p:sp>
    </p:spTree>
    <p:extLst>
      <p:ext uri="{BB962C8B-B14F-4D97-AF65-F5344CB8AC3E}">
        <p14:creationId xmlns:p14="http://schemas.microsoft.com/office/powerpoint/2010/main" val="1556975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53</a:t>
            </a:fld>
            <a:endParaRPr lang="en-US"/>
          </a:p>
        </p:txBody>
      </p:sp>
    </p:spTree>
    <p:extLst>
      <p:ext uri="{BB962C8B-B14F-4D97-AF65-F5344CB8AC3E}">
        <p14:creationId xmlns:p14="http://schemas.microsoft.com/office/powerpoint/2010/main" val="817911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54</a:t>
            </a:fld>
            <a:endParaRPr lang="en-US"/>
          </a:p>
        </p:txBody>
      </p:sp>
    </p:spTree>
    <p:extLst>
      <p:ext uri="{BB962C8B-B14F-4D97-AF65-F5344CB8AC3E}">
        <p14:creationId xmlns:p14="http://schemas.microsoft.com/office/powerpoint/2010/main" val="331640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4030308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First, we look at the computational elements, and these consist of a microcontroller or an FPGA. Today, we find that these computational elements consume at least one order of magnitude higher power consumption when compared to the commonly used sensors.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we also find that microcontrollers are increasingly becoming energy efficient. We investigate a typical microcontroller that has been used in sensor platforms over the past two decades.  We find that energy efficiency has improved by almost two orders of magnitude.  Some of the present-generation microcontrollers,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Ambiq</a:t>
            </a:r>
            <a:r>
              <a:rPr lang="en-GB" sz="1800" dirty="0">
                <a:effectLst/>
                <a:latin typeface="Calibri" panose="020F0502020204030204" pitchFamily="34" charset="0"/>
                <a:ea typeface="Calibri" panose="020F0502020204030204" pitchFamily="34" charset="0"/>
                <a:cs typeface="Times New Roman" panose="02020603050405020304" pitchFamily="18" charset="0"/>
              </a:rPr>
              <a:t> Apollo4 consume just 3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/MHz than 330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uA</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MSP430 used on platforms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TelOS</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If the trend continues, we can expect the microcontrollers to catch up with the sensors and become energy-efficient. This significant improvement is that the digital components are increasing becoming efficient as they follow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moore’s</a:t>
            </a:r>
            <a:r>
              <a:rPr lang="en-GB" sz="1800" dirty="0">
                <a:effectLst/>
                <a:latin typeface="Calibri" panose="020F0502020204030204" pitchFamily="34" charset="0"/>
                <a:ea typeface="Calibri" panose="020F0502020204030204" pitchFamily="34" charset="0"/>
                <a:cs typeface="Times New Roman" panose="02020603050405020304" pitchFamily="18" charset="0"/>
              </a:rPr>
              <a:t> law.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82</a:t>
            </a:fld>
            <a:endParaRPr lang="en-US"/>
          </a:p>
        </p:txBody>
      </p:sp>
    </p:spTree>
    <p:extLst>
      <p:ext uri="{BB962C8B-B14F-4D97-AF65-F5344CB8AC3E}">
        <p14:creationId xmlns:p14="http://schemas.microsoft.com/office/powerpoint/2010/main" val="1132567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3756036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Good morning/afternoon everyone. Thank you for inviting me for giving this talk.</a:t>
            </a:r>
          </a:p>
          <a:p>
            <a:pPr marL="171450" indent="-171450">
              <a:buFontTx/>
              <a:buChar char="-"/>
            </a:pPr>
            <a:endParaRPr lang="en-US" dirty="0"/>
          </a:p>
          <a:p>
            <a:pPr marL="171450" indent="-171450">
              <a:buFontTx/>
              <a:buChar char="-"/>
            </a:pPr>
            <a:r>
              <a:rPr lang="en-US" dirty="0"/>
              <a:t>In this talk, I will describe my effort to design ubiquitous Internet of Things systems. </a:t>
            </a:r>
          </a:p>
          <a:p>
            <a:pPr marL="171450" indent="-171450">
              <a:buFontTx/>
              <a:buChar char="-"/>
            </a:pPr>
            <a:endParaRPr lang="en-US" dirty="0"/>
          </a:p>
          <a:p>
            <a:pPr marL="171450" indent="-171450">
              <a:buFontTx/>
              <a:buChar char="-"/>
            </a:pPr>
            <a:r>
              <a:rPr lang="en-US" dirty="0"/>
              <a:t>In the end of the talk: I will cover some of the future research directions that I would like to address as a faculty member.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83</a:t>
            </a:fld>
            <a:endParaRPr lang="en-US"/>
          </a:p>
        </p:txBody>
      </p:sp>
    </p:spTree>
    <p:extLst>
      <p:ext uri="{BB962C8B-B14F-4D97-AF65-F5344CB8AC3E}">
        <p14:creationId xmlns:p14="http://schemas.microsoft.com/office/powerpoint/2010/main" val="3468400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2112479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620133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4206400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few years, I have designed several backscatter and beyond backscatter systems that precisely overcome these critical challenges that have limited the widespread deployment of backscatter on IoT devices. </a:t>
            </a:r>
          </a:p>
          <a:p>
            <a:pPr algn="just">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vision that I have pursued and would like to pursue as a faculty member is to enable a massive deployment of IoT devices by bridging the energy asymmetry between sensing, computation and communication blocks by designing novel platforms and communication mechanisms. I am going to describe some of my research contributions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221567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2023-01-10</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2023-01-10</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2023-01-10</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1524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2023-01-10</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2023-01-10</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2023-01-10</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2023-01-10</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2023-01-10</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2023-01-10</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2023-01-10</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2023-01-10</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2023-01-10</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hyperlink" Target="https://weiserlab.github.io/ambuj/cs422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pn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6.png"/><Relationship Id="rId21" Type="http://schemas.openxmlformats.org/officeDocument/2006/relationships/tags" Target="../tags/tag21.xml"/><Relationship Id="rId34" Type="http://schemas.openxmlformats.org/officeDocument/2006/relationships/notesSlide" Target="../notesSlides/notesSlide18.xml"/><Relationship Id="rId42" Type="http://schemas.openxmlformats.org/officeDocument/2006/relationships/image" Target="../media/image38.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image" Target="../media/image34.emf"/><Relationship Id="rId40" Type="http://schemas.openxmlformats.org/officeDocument/2006/relationships/image" Target="../media/image37.png"/><Relationship Id="rId45" Type="http://schemas.openxmlformats.org/officeDocument/2006/relationships/image" Target="../media/image40.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33.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image" Target="../media/image3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32.emf"/><Relationship Id="rId43" Type="http://schemas.microsoft.com/office/2007/relationships/hdphoto" Target="../media/hdphoto2.wdp"/><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2.xml"/><Relationship Id="rId38" Type="http://schemas.openxmlformats.org/officeDocument/2006/relationships/image" Target="../media/image35.jpeg"/><Relationship Id="rId20" Type="http://schemas.openxmlformats.org/officeDocument/2006/relationships/tags" Target="../tags/tag20.xml"/><Relationship Id="rId41"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ideo" Target="https://www.youtube.com/embed/gX9cbxLSOkE?feature=oembed" TargetMode="External"/><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4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gif"/></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421" y="2089865"/>
            <a:ext cx="11359473" cy="2930931"/>
          </a:xfrm>
        </p:spPr>
        <p:txBody>
          <a:bodyPr>
            <a:normAutofit/>
          </a:bodyPr>
          <a:lstStyle/>
          <a:p>
            <a:r>
              <a:rPr lang="en-US" dirty="0">
                <a:latin typeface="+mj-lt"/>
              </a:rPr>
              <a:t>Course code: 4222/5222, Tuesday – 6:30pm – 8:30pm</a:t>
            </a:r>
          </a:p>
          <a:p>
            <a:r>
              <a:rPr lang="en-US" dirty="0">
                <a:latin typeface="+mj-lt"/>
              </a:rPr>
              <a:t>Office hours: COM3 - #2 – 25, Friday : 4 – 6 pm  (by appointment)</a:t>
            </a:r>
          </a:p>
          <a:p>
            <a:pPr lvl="1"/>
            <a:r>
              <a:rPr lang="en-US" dirty="0">
                <a:latin typeface="+mj-lt"/>
              </a:rPr>
              <a:t>Please send me an email to reserve slot</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10</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
        <p:nvSpPr>
          <p:cNvPr id="4" name="Title 4">
            <a:extLst>
              <a:ext uri="{FF2B5EF4-FFF2-40B4-BE49-F238E27FC236}">
                <a16:creationId xmlns:a16="http://schemas.microsoft.com/office/drawing/2014/main" id="{95E132D5-0F7A-90E3-9671-0600C150E1A9}"/>
              </a:ext>
            </a:extLst>
          </p:cNvPr>
          <p:cNvSpPr>
            <a:spLocks noGrp="1"/>
          </p:cNvSpPr>
          <p:nvPr>
            <p:ph type="title"/>
          </p:nvPr>
        </p:nvSpPr>
        <p:spPr>
          <a:xfrm>
            <a:off x="838200" y="365125"/>
            <a:ext cx="10515600" cy="1325563"/>
          </a:xfrm>
        </p:spPr>
        <p:txBody>
          <a:bodyPr>
            <a:normAutofit/>
          </a:bodyPr>
          <a:lstStyle/>
          <a:p>
            <a:r>
              <a:rPr lang="en-GB" dirty="0">
                <a:latin typeface="+mn-lt"/>
              </a:rPr>
              <a:t>General course information</a:t>
            </a:r>
            <a:endParaRPr lang="en-SE" dirty="0">
              <a:latin typeface="+mn-lt"/>
            </a:endParaRPr>
          </a:p>
        </p:txBody>
      </p:sp>
    </p:spTree>
    <p:extLst>
      <p:ext uri="{BB962C8B-B14F-4D97-AF65-F5344CB8AC3E}">
        <p14:creationId xmlns:p14="http://schemas.microsoft.com/office/powerpoint/2010/main" val="363140559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368" y="371719"/>
            <a:ext cx="6125964" cy="1906863"/>
          </a:xfrm>
        </p:spPr>
        <p:txBody>
          <a:bodyPr anchor="b">
            <a:normAutofit/>
          </a:bodyPr>
          <a:lstStyle/>
          <a:p>
            <a:r>
              <a:rPr lang="en-US" dirty="0">
                <a:latin typeface="+mn-lt"/>
              </a:rPr>
              <a:t>Teaching assistants </a:t>
            </a:r>
            <a:br>
              <a:rPr lang="en-US" dirty="0">
                <a:latin typeface="+mn-lt"/>
              </a:rPr>
            </a:br>
            <a:endParaRPr lang="en-US" dirty="0">
              <a:latin typeface="+mn-lt"/>
            </a:endParaRPr>
          </a:p>
        </p:txBody>
      </p:sp>
      <p:sp>
        <p:nvSpPr>
          <p:cNvPr id="3" name="Content Placeholder 2"/>
          <p:cNvSpPr>
            <a:spLocks noGrp="1"/>
          </p:cNvSpPr>
          <p:nvPr>
            <p:ph idx="1"/>
          </p:nvPr>
        </p:nvSpPr>
        <p:spPr>
          <a:xfrm>
            <a:off x="971368" y="2013753"/>
            <a:ext cx="8617800" cy="4005770"/>
          </a:xfrm>
        </p:spPr>
        <p:txBody>
          <a:bodyPr>
            <a:normAutofit/>
          </a:bodyPr>
          <a:lstStyle/>
          <a:p>
            <a:pPr marL="0" indent="0">
              <a:buNone/>
            </a:pPr>
            <a:endParaRPr lang="en-US" sz="2400" dirty="0">
              <a:latin typeface="+mj-lt"/>
            </a:endParaRPr>
          </a:p>
          <a:p>
            <a:pPr marL="0" indent="0">
              <a:buNone/>
            </a:pPr>
            <a:r>
              <a:rPr lang="en-US" sz="2400" dirty="0">
                <a:latin typeface="+mj-lt"/>
              </a:rPr>
              <a:t>Tutorials: Starting Week 3</a:t>
            </a:r>
          </a:p>
          <a:p>
            <a:pPr marL="0" indent="0">
              <a:buNone/>
            </a:pPr>
            <a:r>
              <a:rPr lang="en-US" sz="2400" dirty="0">
                <a:latin typeface="+mj-lt"/>
              </a:rPr>
              <a:t>We have amazing teaching assistants to help with the course:</a:t>
            </a:r>
            <a:endParaRPr lang="en-SG" sz="2400" b="0" i="0" dirty="0">
              <a:effectLst/>
              <a:latin typeface="+mj-lt"/>
            </a:endParaRPr>
          </a:p>
          <a:p>
            <a:pPr>
              <a:buFont typeface="Arial" panose="020B0604020202020204" pitchFamily="34" charset="0"/>
              <a:buChar char="•"/>
            </a:pPr>
            <a:r>
              <a:rPr lang="en-SG" sz="2400" b="0" i="0" dirty="0">
                <a:effectLst/>
                <a:latin typeface="+mj-lt"/>
              </a:rPr>
              <a:t>Malaika Afra Taj (PhD Student, SoC)</a:t>
            </a:r>
          </a:p>
          <a:p>
            <a:pPr>
              <a:buFont typeface="Arial" panose="020B0604020202020204" pitchFamily="34" charset="0"/>
              <a:buChar char="•"/>
            </a:pPr>
            <a:r>
              <a:rPr lang="en-SG" sz="2400" b="0" i="0" dirty="0" err="1">
                <a:effectLst/>
                <a:latin typeface="+mj-lt"/>
              </a:rPr>
              <a:t>Kanav</a:t>
            </a:r>
            <a:r>
              <a:rPr lang="en-SG" sz="2400" b="0" i="0" dirty="0">
                <a:effectLst/>
                <a:latin typeface="+mj-lt"/>
              </a:rPr>
              <a:t> Sabharwal (PhD Student, SoC)</a:t>
            </a:r>
            <a:endParaRPr lang="en-SG" sz="2400" dirty="0">
              <a:latin typeface="+mj-lt"/>
            </a:endParaRPr>
          </a:p>
          <a:p>
            <a:pPr>
              <a:buFont typeface="Arial" panose="020B0604020202020204" pitchFamily="34" charset="0"/>
              <a:buChar char="•"/>
            </a:pPr>
            <a:r>
              <a:rPr lang="en-SG" sz="2400" b="0" i="0" dirty="0" err="1">
                <a:effectLst/>
                <a:latin typeface="+mj-lt"/>
              </a:rPr>
              <a:t>Ayanga</a:t>
            </a:r>
            <a:r>
              <a:rPr lang="en-SG" sz="2400" b="0" i="0" dirty="0">
                <a:effectLst/>
                <a:latin typeface="+mj-lt"/>
              </a:rPr>
              <a:t> </a:t>
            </a:r>
            <a:r>
              <a:rPr lang="en-SG" sz="2400" b="0" i="0" dirty="0" err="1">
                <a:effectLst/>
                <a:latin typeface="+mj-lt"/>
              </a:rPr>
              <a:t>Kalupahana</a:t>
            </a:r>
            <a:r>
              <a:rPr lang="en-SG" sz="2400" b="0" i="0" dirty="0">
                <a:effectLst/>
                <a:latin typeface="+mj-lt"/>
              </a:rPr>
              <a:t> (PhD Student SoC)</a:t>
            </a:r>
            <a:br>
              <a:rPr lang="en-SG" sz="1700" dirty="0"/>
            </a:br>
            <a:endParaRPr lang="en-SG" sz="1700" dirty="0">
              <a:latin typeface="+mj-lt"/>
            </a:endParaRPr>
          </a:p>
          <a:p>
            <a:pPr>
              <a:buFont typeface="Arial" panose="020B0604020202020204" pitchFamily="34" charset="0"/>
              <a:buChar char="•"/>
            </a:pPr>
            <a:endParaRPr lang="en-SG" sz="1700" dirty="0">
              <a:latin typeface="+mj-lt"/>
            </a:endParaRPr>
          </a:p>
          <a:p>
            <a:pPr marL="0" indent="0">
              <a:buNone/>
            </a:pPr>
            <a:endParaRPr lang="en-US" sz="1700" dirty="0">
              <a:latin typeface="+mj-lt"/>
            </a:endParaRPr>
          </a:p>
        </p:txBody>
      </p:sp>
      <p:pic>
        <p:nvPicPr>
          <p:cNvPr id="7" name="Picture 6" descr="A person wearing glasses and a suit&#10;&#10;Description automatically generated with low confidence">
            <a:extLst>
              <a:ext uri="{FF2B5EF4-FFF2-40B4-BE49-F238E27FC236}">
                <a16:creationId xmlns:a16="http://schemas.microsoft.com/office/drawing/2014/main" id="{3B6C5086-6A82-4C9A-88CC-323532409FC2}"/>
              </a:ext>
            </a:extLst>
          </p:cNvPr>
          <p:cNvPicPr>
            <a:picLocks noChangeAspect="1"/>
          </p:cNvPicPr>
          <p:nvPr/>
        </p:nvPicPr>
        <p:blipFill rotWithShape="1">
          <a:blip r:embed="rId3"/>
          <a:srcRect t="2619" r="-3" b="19616"/>
          <a:stretch/>
        </p:blipFill>
        <p:spPr>
          <a:xfrm>
            <a:off x="9124234" y="4224085"/>
            <a:ext cx="2464873" cy="2089090"/>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12" name="Picture 11" descr="A picture containing person, car, person, window&#10;&#10;Description automatically generated">
            <a:extLst>
              <a:ext uri="{FF2B5EF4-FFF2-40B4-BE49-F238E27FC236}">
                <a16:creationId xmlns:a16="http://schemas.microsoft.com/office/drawing/2014/main" id="{985D4450-299F-CC7C-F7CD-864592BFDE60}"/>
              </a:ext>
            </a:extLst>
          </p:cNvPr>
          <p:cNvPicPr>
            <a:picLocks noChangeAspect="1"/>
          </p:cNvPicPr>
          <p:nvPr/>
        </p:nvPicPr>
        <p:blipFill rotWithShape="1">
          <a:blip r:embed="rId4"/>
          <a:srcRect t="9681" r="1" b="14932"/>
          <a:stretch/>
        </p:blipFill>
        <p:spPr>
          <a:xfrm>
            <a:off x="7273089" y="3430412"/>
            <a:ext cx="1926265" cy="1936234"/>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14" name="Picture 13" descr="A picture containing clothing, person, indoor&#10;&#10;Description automatically generated">
            <a:extLst>
              <a:ext uri="{FF2B5EF4-FFF2-40B4-BE49-F238E27FC236}">
                <a16:creationId xmlns:a16="http://schemas.microsoft.com/office/drawing/2014/main" id="{A84FC60E-F4B2-8A25-BD20-4C6C954DBF6D}"/>
              </a:ext>
            </a:extLst>
          </p:cNvPr>
          <p:cNvPicPr>
            <a:picLocks noChangeAspect="1"/>
          </p:cNvPicPr>
          <p:nvPr/>
        </p:nvPicPr>
        <p:blipFill rotWithShape="1">
          <a:blip r:embed="rId5"/>
          <a:srcRect t="18793" r="-2" b="23292"/>
          <a:stretch/>
        </p:blipFill>
        <p:spPr>
          <a:xfrm>
            <a:off x="9199353" y="2012943"/>
            <a:ext cx="2314633" cy="1787320"/>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a:xfrm>
            <a:off x="4038600" y="6356350"/>
            <a:ext cx="4114800" cy="365125"/>
          </a:xfrm>
        </p:spPr>
        <p:txBody>
          <a:bodyPr>
            <a:normAutofit/>
          </a:bodyPr>
          <a:lstStyle/>
          <a:p>
            <a:pPr>
              <a:spcAft>
                <a:spcPts val="600"/>
              </a:spcAft>
            </a:pPr>
            <a:r>
              <a:rPr lang="sv-SE" dirty="0" err="1"/>
              <a:t>ambujv@nus.edu.sg</a:t>
            </a:r>
            <a:endParaRPr lang="sv-SE"/>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9067800" y="6356350"/>
            <a:ext cx="2286000" cy="365125"/>
          </a:xfrm>
        </p:spPr>
        <p:txBody>
          <a:bodyPr>
            <a:normAutofit/>
          </a:bodyPr>
          <a:lstStyle/>
          <a:p>
            <a:pPr>
              <a:spcAft>
                <a:spcPts val="600"/>
              </a:spcAft>
            </a:pPr>
            <a:fld id="{687B7451-1438-CB4A-8106-82A64F1C7D7B}" type="slidenum">
              <a:rPr lang="sv-SE">
                <a:solidFill>
                  <a:srgbClr val="FFFFFF"/>
                </a:solidFill>
              </a:rPr>
              <a:pPr>
                <a:spcAft>
                  <a:spcPts val="600"/>
                </a:spcAft>
              </a:pPr>
              <a:t>11</a:t>
            </a:fld>
            <a:endParaRPr lang="sv-SE">
              <a:solidFill>
                <a:srgbClr val="FFFFFF"/>
              </a:solidFill>
            </a:endParaRPr>
          </a:p>
        </p:txBody>
      </p:sp>
    </p:spTree>
    <p:extLst>
      <p:ext uri="{BB962C8B-B14F-4D97-AF65-F5344CB8AC3E}">
        <p14:creationId xmlns:p14="http://schemas.microsoft.com/office/powerpoint/2010/main" val="2908825530"/>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Course homepage and webcast of lectures</a:t>
            </a:r>
          </a:p>
        </p:txBody>
      </p:sp>
      <p:sp>
        <p:nvSpPr>
          <p:cNvPr id="3" name="Content Placeholder 2"/>
          <p:cNvSpPr>
            <a:spLocks noGrp="1"/>
          </p:cNvSpPr>
          <p:nvPr>
            <p:ph idx="1"/>
          </p:nvPr>
        </p:nvSpPr>
        <p:spPr>
          <a:xfrm>
            <a:off x="536028" y="1690688"/>
            <a:ext cx="11588952" cy="4607844"/>
          </a:xfrm>
        </p:spPr>
        <p:txBody>
          <a:bodyPr>
            <a:normAutofit/>
          </a:bodyPr>
          <a:lstStyle/>
          <a:p>
            <a:pPr marL="0" indent="0">
              <a:buNone/>
            </a:pPr>
            <a:endParaRPr lang="en-SG" dirty="0"/>
          </a:p>
          <a:p>
            <a:pPr algn="l">
              <a:buFont typeface="Arial" panose="020B0604020202020204" pitchFamily="34" charset="0"/>
              <a:buChar char="•"/>
            </a:pPr>
            <a:r>
              <a:rPr lang="en-SG" dirty="0">
                <a:latin typeface="+mj-lt"/>
              </a:rPr>
              <a:t>Course homepage and other information can be found on following links:</a:t>
            </a:r>
          </a:p>
          <a:p>
            <a:pPr lvl="1"/>
            <a:r>
              <a:rPr lang="en-SG" dirty="0">
                <a:latin typeface="+mj-lt"/>
              </a:rPr>
              <a:t>Canvas (updated less frequently)</a:t>
            </a:r>
          </a:p>
          <a:p>
            <a:pPr lvl="1"/>
            <a:r>
              <a:rPr lang="en-SG" dirty="0">
                <a:latin typeface="+mj-lt"/>
              </a:rPr>
              <a:t>(Frequent updates) Link: </a:t>
            </a:r>
            <a:r>
              <a:rPr lang="en-SG" dirty="0">
                <a:latin typeface="+mj-lt"/>
                <a:hlinkClick r:id="rId3"/>
              </a:rPr>
              <a:t>https://weiserlab.github.io/ambuj/cs4222</a:t>
            </a:r>
            <a:endParaRPr lang="en-SG" dirty="0">
              <a:latin typeface="+mj-lt"/>
            </a:endParaRPr>
          </a:p>
          <a:p>
            <a:endParaRPr lang="en-SG" dirty="0">
              <a:latin typeface="+mj-lt"/>
            </a:endParaRPr>
          </a:p>
          <a:p>
            <a:r>
              <a:rPr lang="en-SG" dirty="0">
                <a:latin typeface="+mj-lt"/>
              </a:rPr>
              <a:t>Will aim to upload presentation slides before the lecture date</a:t>
            </a:r>
          </a:p>
          <a:p>
            <a:r>
              <a:rPr lang="en-SG" dirty="0">
                <a:latin typeface="+mj-lt"/>
              </a:rPr>
              <a:t>Webcast: Not planned. Important parts of lecture uploaded to YouTube </a:t>
            </a:r>
          </a:p>
          <a:p>
            <a:r>
              <a:rPr lang="en-SG" dirty="0">
                <a:latin typeface="+mj-lt"/>
              </a:rPr>
              <a:t>Lecture videos could be uploaded after the lecture has happened</a:t>
            </a:r>
          </a:p>
          <a:p>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12</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68734061"/>
      </p:ext>
    </p:extLst>
  </p:cSld>
  <p:clrMapOvr>
    <a:masterClrMapping/>
  </p:clrMapOvr>
  <mc:AlternateContent xmlns:mc="http://schemas.openxmlformats.org/markup-compatibility/2006">
    <mc:Choice xmlns:p14="http://schemas.microsoft.com/office/powerpoint/2010/main" Requires="p14">
      <p:transition spd="slow" p14:dur="2000" advTm="61976"/>
    </mc:Choice>
    <mc:Fallback>
      <p:transition spd="slow" advTm="6197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067" y="1352550"/>
            <a:ext cx="10108734" cy="4514850"/>
          </a:xfrm>
        </p:spPr>
        <p:txBody>
          <a:bodyPr>
            <a:normAutofit/>
          </a:bodyPr>
          <a:lstStyle/>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Continuous Assignments (70%)</a:t>
            </a:r>
          </a:p>
          <a:p>
            <a:pPr lvl="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programming assignments + projects	TBA</a:t>
            </a:r>
          </a:p>
          <a:p>
            <a:pPr lvl="2">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600" dirty="0">
                <a:solidFill>
                  <a:schemeClr val="tx1"/>
                </a:solidFill>
                <a:latin typeface="+mj-lt"/>
              </a:rPr>
              <a:t>2 individual programming assignments   TBA</a:t>
            </a:r>
          </a:p>
          <a:p>
            <a:pPr lvl="2">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600" dirty="0">
                <a:solidFill>
                  <a:schemeClr val="tx1"/>
                </a:solidFill>
                <a:latin typeface="+mj-lt"/>
              </a:rPr>
              <a:t>Groups of 2 to 4 members</a:t>
            </a:r>
          </a:p>
          <a:p>
            <a:pPr lvl="3">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600" dirty="0">
                <a:solidFill>
                  <a:schemeClr val="tx1"/>
                </a:solidFill>
                <a:latin typeface="+mj-lt"/>
              </a:rPr>
              <a:t>2 group programming assignments (TBA)</a:t>
            </a:r>
          </a:p>
          <a:p>
            <a:pPr lvl="3">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600" dirty="0">
                <a:solidFill>
                  <a:schemeClr val="tx1"/>
                </a:solidFill>
                <a:latin typeface="+mj-lt"/>
              </a:rPr>
              <a:t>1 group project (TBA)</a:t>
            </a:r>
          </a:p>
          <a:p>
            <a:pPr lvl="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Written Assignment			 	10%</a:t>
            </a:r>
          </a:p>
          <a:p>
            <a:pPr lvl="1">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Tutorial					  	5%</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Final Assessment, open book (30%)</a:t>
            </a: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5" name="Footer Placeholder 4"/>
          <p:cNvSpPr>
            <a:spLocks noGrp="1"/>
          </p:cNvSpPr>
          <p:nvPr>
            <p:ph type="ftr" idx="11"/>
          </p:nvPr>
        </p:nvSpPr>
        <p:spPr/>
        <p:txBody>
          <a:bodyPr/>
          <a:lstStyle/>
          <a:p>
            <a:pPr>
              <a:defRPr/>
            </a:pPr>
            <a:r>
              <a:rPr lang="en-US" dirty="0"/>
              <a:t>CS 4222/5422 - intro</a:t>
            </a:r>
          </a:p>
        </p:txBody>
      </p:sp>
      <p:sp>
        <p:nvSpPr>
          <p:cNvPr id="4" name="Slide Number Placeholder 3"/>
          <p:cNvSpPr>
            <a:spLocks noGrp="1"/>
          </p:cNvSpPr>
          <p:nvPr>
            <p:ph type="sldNum" sz="quarter" idx="12"/>
          </p:nvPr>
        </p:nvSpPr>
        <p:spPr/>
        <p:txBody>
          <a:bodyPr/>
          <a:lstStyle/>
          <a:p>
            <a:fld id="{5C6FAEEE-D619-4E65-A0EF-E650D0B3166A}" type="slidenum">
              <a:rPr lang="en-US" smtClean="0"/>
              <a:t>13</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534792" y="136525"/>
            <a:ext cx="10767283" cy="1325563"/>
          </a:xfrm>
        </p:spPr>
        <p:txBody>
          <a:bodyPr>
            <a:normAutofit/>
          </a:bodyPr>
          <a:lstStyle/>
          <a:p>
            <a:r>
              <a:rPr lang="en-US" sz="4000" dirty="0">
                <a:latin typeface="+mn-lt"/>
              </a:rPr>
              <a:t>Evaluation criteria for CS4222/5222</a:t>
            </a:r>
          </a:p>
        </p:txBody>
      </p:sp>
    </p:spTree>
    <p:extLst>
      <p:ext uri="{BB962C8B-B14F-4D97-AF65-F5344CB8AC3E}">
        <p14:creationId xmlns:p14="http://schemas.microsoft.com/office/powerpoint/2010/main" val="1070932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3429" y="1741787"/>
            <a:ext cx="10108734" cy="3594218"/>
          </a:xfrm>
        </p:spPr>
        <p:txBody>
          <a:bodyPr>
            <a:normAutofit/>
          </a:bodyPr>
          <a:lstStyle/>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Would provide prompts for </a:t>
            </a:r>
            <a:r>
              <a:rPr lang="en-SG" sz="2800" dirty="0" err="1">
                <a:solidFill>
                  <a:schemeClr val="tx1"/>
                </a:solidFill>
                <a:latin typeface="+mj-lt"/>
              </a:rPr>
              <a:t>OpenAI</a:t>
            </a:r>
            <a:r>
              <a:rPr lang="en-SG" sz="2800" dirty="0">
                <a:solidFill>
                  <a:schemeClr val="tx1"/>
                </a:solidFill>
                <a:latin typeface="+mj-lt"/>
              </a:rPr>
              <a:t> </a:t>
            </a:r>
            <a:r>
              <a:rPr lang="en-SG" sz="2800" dirty="0" err="1">
                <a:solidFill>
                  <a:schemeClr val="tx1"/>
                </a:solidFill>
                <a:latin typeface="+mj-lt"/>
              </a:rPr>
              <a:t>ChatGPT</a:t>
            </a:r>
            <a:endParaRPr lang="en-SG" sz="2800" dirty="0">
              <a:solidFill>
                <a:schemeClr val="tx1"/>
              </a:solidFill>
              <a:latin typeface="+mj-lt"/>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Early technology, many times gives wrong answer. Be careful!</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At this stage only a supplement to other resources</a:t>
            </a:r>
            <a:endParaRPr lang="en-SG" dirty="0">
              <a:solidFill>
                <a:schemeClr val="tx1"/>
              </a:solidFill>
              <a:latin typeface="+mj-lt"/>
            </a:endParaRP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SG" sz="2800" dirty="0">
              <a:solidFill>
                <a:schemeClr val="tx1"/>
              </a:solidFill>
              <a:latin typeface="+mj-lt"/>
            </a:endParaRP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Detailed course outline (to be uploaded on homepage)</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sz="2800" dirty="0">
                <a:solidFill>
                  <a:schemeClr val="tx1"/>
                </a:solidFill>
                <a:latin typeface="+mj-lt"/>
              </a:rPr>
              <a:t>Details on programming assignment next week!</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SG" dirty="0">
                <a:latin typeface="+mj-lt"/>
              </a:rPr>
              <a:t>Feel free to reach out regarding any questions you may have</a:t>
            </a:r>
            <a:endParaRPr lang="en-SG" sz="2800" dirty="0">
              <a:solidFill>
                <a:schemeClr val="tx1"/>
              </a:solidFill>
              <a:latin typeface="+mj-lt"/>
            </a:endParaRPr>
          </a:p>
          <a:p>
            <a:pPr lvl="1">
              <a:lnSpc>
                <a:spcPct val="90000"/>
              </a:lnSpc>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						</a:t>
            </a:r>
            <a:endParaRPr lang="en-US" dirty="0"/>
          </a:p>
        </p:txBody>
      </p:sp>
      <p:sp>
        <p:nvSpPr>
          <p:cNvPr id="5" name="Footer Placeholder 4"/>
          <p:cNvSpPr>
            <a:spLocks noGrp="1"/>
          </p:cNvSpPr>
          <p:nvPr>
            <p:ph type="ftr" idx="11"/>
          </p:nvPr>
        </p:nvSpPr>
        <p:spPr/>
        <p:txBody>
          <a:bodyPr/>
          <a:lstStyle/>
          <a:p>
            <a:pPr>
              <a:defRPr/>
            </a:pPr>
            <a:r>
              <a:rPr lang="en-US" dirty="0"/>
              <a:t>CS 4222/5422 - intro</a:t>
            </a:r>
          </a:p>
        </p:txBody>
      </p:sp>
      <p:sp>
        <p:nvSpPr>
          <p:cNvPr id="4" name="Slide Number Placeholder 3"/>
          <p:cNvSpPr>
            <a:spLocks noGrp="1"/>
          </p:cNvSpPr>
          <p:nvPr>
            <p:ph type="sldNum" sz="quarter" idx="12"/>
          </p:nvPr>
        </p:nvSpPr>
        <p:spPr/>
        <p:txBody>
          <a:bodyPr/>
          <a:lstStyle/>
          <a:p>
            <a:fld id="{5C6FAEEE-D619-4E65-A0EF-E650D0B3166A}" type="slidenum">
              <a:rPr lang="en-US" smtClean="0"/>
              <a:t>14</a:t>
            </a:fld>
            <a:endParaRPr lang="en-US"/>
          </a:p>
        </p:txBody>
      </p:sp>
      <p:sp>
        <p:nvSpPr>
          <p:cNvPr id="8" name="Title 1">
            <a:extLst>
              <a:ext uri="{FF2B5EF4-FFF2-40B4-BE49-F238E27FC236}">
                <a16:creationId xmlns:a16="http://schemas.microsoft.com/office/drawing/2014/main" id="{6418855C-288D-8EEB-05D6-33E7745E405E}"/>
              </a:ext>
            </a:extLst>
          </p:cNvPr>
          <p:cNvSpPr>
            <a:spLocks noGrp="1"/>
          </p:cNvSpPr>
          <p:nvPr>
            <p:ph type="title"/>
          </p:nvPr>
        </p:nvSpPr>
        <p:spPr>
          <a:xfrm>
            <a:off x="534792" y="136525"/>
            <a:ext cx="11426549" cy="1325563"/>
          </a:xfrm>
        </p:spPr>
        <p:txBody>
          <a:bodyPr>
            <a:normAutofit/>
          </a:bodyPr>
          <a:lstStyle/>
          <a:p>
            <a:r>
              <a:rPr lang="en-US" sz="4000" dirty="0">
                <a:latin typeface="+mn-lt"/>
              </a:rPr>
              <a:t>Other details, including programming assignments</a:t>
            </a:r>
          </a:p>
        </p:txBody>
      </p:sp>
    </p:spTree>
    <p:extLst>
      <p:ext uri="{BB962C8B-B14F-4D97-AF65-F5344CB8AC3E}">
        <p14:creationId xmlns:p14="http://schemas.microsoft.com/office/powerpoint/2010/main" val="900681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5400" dirty="0"/>
              <a:t>This Course?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0609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Course Information</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484928"/>
          </a:xfrm>
        </p:spPr>
        <p:txBody>
          <a:bodyPr>
            <a:normAutofit/>
          </a:bodyPr>
          <a:lstStyle/>
          <a:p>
            <a:r>
              <a:rPr lang="en-US" dirty="0">
                <a:latin typeface="+mj-lt"/>
              </a:rPr>
              <a:t>This course teaches the basics of wireless networking, various wireless standards and also emerging technologies, protocols, energy challenge, and programming sensor (IoT) devices and conducting experiments</a:t>
            </a:r>
          </a:p>
          <a:p>
            <a:r>
              <a:rPr lang="en-US" dirty="0">
                <a:latin typeface="+mj-lt"/>
              </a:rPr>
              <a:t>Focus of the course is on emerging computing systems: Internet of Things</a:t>
            </a: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16</a:t>
            </a:fld>
            <a:endParaRPr lang="sv-SE"/>
          </a:p>
        </p:txBody>
      </p:sp>
      <p:sp>
        <p:nvSpPr>
          <p:cNvPr id="3" name="Footer Placeholder 1">
            <a:extLst>
              <a:ext uri="{FF2B5EF4-FFF2-40B4-BE49-F238E27FC236}">
                <a16:creationId xmlns:a16="http://schemas.microsoft.com/office/drawing/2014/main" id="{560AE244-B8B4-EEE4-3479-291EB0DB5B9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15766828"/>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792" y="3015156"/>
            <a:ext cx="11964415" cy="1659112"/>
          </a:xfrm>
        </p:spPr>
        <p:txBody>
          <a:bodyPr>
            <a:normAutofit fontScale="77500" lnSpcReduction="20000"/>
          </a:bodyPr>
          <a:lstStyle/>
          <a:p>
            <a:pPr marL="0" indent="0" algn="ctr">
              <a:buNone/>
            </a:pPr>
            <a:r>
              <a:rPr lang="en-US" sz="6200" dirty="0"/>
              <a:t>Do you know what the Internet of Things is? How does Internet of Things impact you?</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17</a:t>
            </a:fld>
            <a:endParaRPr lang="sv-SE"/>
          </a:p>
        </p:txBody>
      </p:sp>
    </p:spTree>
    <p:extLst>
      <p:ext uri="{BB962C8B-B14F-4D97-AF65-F5344CB8AC3E}">
        <p14:creationId xmlns:p14="http://schemas.microsoft.com/office/powerpoint/2010/main" val="415240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18</a:t>
            </a:fld>
            <a:endParaRPr lang="sv-SE"/>
          </a:p>
        </p:txBody>
      </p:sp>
      <p:grpSp>
        <p:nvGrpSpPr>
          <p:cNvPr id="12" name="Group 11">
            <a:extLst>
              <a:ext uri="{FF2B5EF4-FFF2-40B4-BE49-F238E27FC236}">
                <a16:creationId xmlns:a16="http://schemas.microsoft.com/office/drawing/2014/main" id="{9F2C8DCD-DD16-4C1E-8FB8-4B4D3313E0B7}"/>
              </a:ext>
            </a:extLst>
          </p:cNvPr>
          <p:cNvGrpSpPr/>
          <p:nvPr/>
        </p:nvGrpSpPr>
        <p:grpSpPr>
          <a:xfrm>
            <a:off x="1130141" y="1973494"/>
            <a:ext cx="3216678" cy="1195659"/>
            <a:chOff x="838200" y="3720988"/>
            <a:chExt cx="6349956" cy="2548426"/>
          </a:xfrm>
        </p:grpSpPr>
        <p:pic>
          <p:nvPicPr>
            <p:cNvPr id="16" name="Picture 15">
              <a:extLst>
                <a:ext uri="{FF2B5EF4-FFF2-40B4-BE49-F238E27FC236}">
                  <a16:creationId xmlns:a16="http://schemas.microsoft.com/office/drawing/2014/main" id="{0DDDC0A8-BA52-41AD-AD1A-C2429B3692B1}"/>
                </a:ext>
              </a:extLst>
            </p:cNvPr>
            <p:cNvPicPr>
              <a:picLocks noChangeAspect="1"/>
            </p:cNvPicPr>
            <p:nvPr/>
          </p:nvPicPr>
          <p:blipFill>
            <a:blip r:embed="rId3"/>
            <a:stretch>
              <a:fillRect/>
            </a:stretch>
          </p:blipFill>
          <p:spPr>
            <a:xfrm>
              <a:off x="838200" y="3720988"/>
              <a:ext cx="3599308" cy="1889637"/>
            </a:xfrm>
            <a:prstGeom prst="rect">
              <a:avLst/>
            </a:prstGeom>
          </p:spPr>
        </p:pic>
        <p:sp>
          <p:nvSpPr>
            <p:cNvPr id="17" name="TextBox 16">
              <a:extLst>
                <a:ext uri="{FF2B5EF4-FFF2-40B4-BE49-F238E27FC236}">
                  <a16:creationId xmlns:a16="http://schemas.microsoft.com/office/drawing/2014/main" id="{C01B59D0-0B8E-427C-9178-1C1C27F009BD}"/>
                </a:ext>
              </a:extLst>
            </p:cNvPr>
            <p:cNvSpPr txBox="1"/>
            <p:nvPr/>
          </p:nvSpPr>
          <p:spPr>
            <a:xfrm>
              <a:off x="984249" y="5735997"/>
              <a:ext cx="3288148" cy="521703"/>
            </a:xfrm>
            <a:prstGeom prst="rect">
              <a:avLst/>
            </a:prstGeom>
            <a:noFill/>
          </p:spPr>
          <p:txBody>
            <a:bodyPr wrap="square" rtlCol="0">
              <a:spAutoFit/>
            </a:bodyPr>
            <a:lstStyle/>
            <a:p>
              <a:pPr algn="ctr"/>
              <a:r>
                <a:rPr lang="en-US" sz="1400" dirty="0">
                  <a:latin typeface="+mj-lt"/>
                </a:rPr>
                <a:t>Google nest thermostat</a:t>
              </a:r>
            </a:p>
          </p:txBody>
        </p:sp>
        <p:pic>
          <p:nvPicPr>
            <p:cNvPr id="18" name="Picture 17">
              <a:extLst>
                <a:ext uri="{FF2B5EF4-FFF2-40B4-BE49-F238E27FC236}">
                  <a16:creationId xmlns:a16="http://schemas.microsoft.com/office/drawing/2014/main" id="{9E194171-A145-4338-B1E1-91068904527A}"/>
                </a:ext>
              </a:extLst>
            </p:cNvPr>
            <p:cNvPicPr>
              <a:picLocks noChangeAspect="1"/>
            </p:cNvPicPr>
            <p:nvPr/>
          </p:nvPicPr>
          <p:blipFill>
            <a:blip r:embed="rId4"/>
            <a:stretch>
              <a:fillRect/>
            </a:stretch>
          </p:blipFill>
          <p:spPr>
            <a:xfrm>
              <a:off x="4779671" y="3792371"/>
              <a:ext cx="1940719" cy="1940720"/>
            </a:xfrm>
            <a:prstGeom prst="rect">
              <a:avLst/>
            </a:prstGeom>
          </p:spPr>
        </p:pic>
        <p:sp>
          <p:nvSpPr>
            <p:cNvPr id="19" name="TextBox 18">
              <a:extLst>
                <a:ext uri="{FF2B5EF4-FFF2-40B4-BE49-F238E27FC236}">
                  <a16:creationId xmlns:a16="http://schemas.microsoft.com/office/drawing/2014/main" id="{CC140751-0C88-4760-9C0C-CB471F3119E5}"/>
                </a:ext>
              </a:extLst>
            </p:cNvPr>
            <p:cNvSpPr txBox="1"/>
            <p:nvPr/>
          </p:nvSpPr>
          <p:spPr>
            <a:xfrm>
              <a:off x="4311902" y="5747711"/>
              <a:ext cx="2876254" cy="521703"/>
            </a:xfrm>
            <a:prstGeom prst="rect">
              <a:avLst/>
            </a:prstGeom>
            <a:noFill/>
          </p:spPr>
          <p:txBody>
            <a:bodyPr wrap="square" rtlCol="0">
              <a:spAutoFit/>
            </a:bodyPr>
            <a:lstStyle/>
            <a:p>
              <a:pPr algn="ctr"/>
              <a:r>
                <a:rPr lang="en-US" sz="1400" dirty="0">
                  <a:latin typeface="+mj-lt"/>
                </a:rPr>
                <a:t>Fitbit activity tracker</a:t>
              </a:r>
            </a:p>
          </p:txBody>
        </p:sp>
      </p:grpSp>
      <p:pic>
        <p:nvPicPr>
          <p:cNvPr id="20" name="Picture 19">
            <a:extLst>
              <a:ext uri="{FF2B5EF4-FFF2-40B4-BE49-F238E27FC236}">
                <a16:creationId xmlns:a16="http://schemas.microsoft.com/office/drawing/2014/main" id="{6DC2C66B-72C8-46ED-B50B-3396EDDD258E}"/>
              </a:ext>
            </a:extLst>
          </p:cNvPr>
          <p:cNvPicPr>
            <a:picLocks noChangeAspect="1"/>
          </p:cNvPicPr>
          <p:nvPr/>
        </p:nvPicPr>
        <p:blipFill>
          <a:blip r:embed="rId5"/>
          <a:stretch>
            <a:fillRect/>
          </a:stretch>
        </p:blipFill>
        <p:spPr>
          <a:xfrm>
            <a:off x="9058103" y="4221184"/>
            <a:ext cx="1646713" cy="1240524"/>
          </a:xfrm>
          <a:prstGeom prst="rect">
            <a:avLst/>
          </a:prstGeom>
        </p:spPr>
      </p:pic>
      <p:sp>
        <p:nvSpPr>
          <p:cNvPr id="21" name="TextBox 20">
            <a:extLst>
              <a:ext uri="{FF2B5EF4-FFF2-40B4-BE49-F238E27FC236}">
                <a16:creationId xmlns:a16="http://schemas.microsoft.com/office/drawing/2014/main" id="{BDC699E5-A5E9-455A-8104-D7294EE0FEFA}"/>
              </a:ext>
            </a:extLst>
          </p:cNvPr>
          <p:cNvSpPr txBox="1"/>
          <p:nvPr/>
        </p:nvSpPr>
        <p:spPr>
          <a:xfrm>
            <a:off x="9058102" y="5439999"/>
            <a:ext cx="1719167" cy="307777"/>
          </a:xfrm>
          <a:prstGeom prst="rect">
            <a:avLst/>
          </a:prstGeom>
          <a:noFill/>
        </p:spPr>
        <p:txBody>
          <a:bodyPr wrap="square" rtlCol="0">
            <a:spAutoFit/>
          </a:bodyPr>
          <a:lstStyle/>
          <a:p>
            <a:r>
              <a:rPr lang="en-US" sz="1400" dirty="0">
                <a:latin typeface="+mj-lt"/>
              </a:rPr>
              <a:t>BLE proximity beacon</a:t>
            </a:r>
          </a:p>
        </p:txBody>
      </p:sp>
      <p:pic>
        <p:nvPicPr>
          <p:cNvPr id="24" name="Picture 23" descr="A picture containing logo&#10;&#10;Description automatically generated">
            <a:extLst>
              <a:ext uri="{FF2B5EF4-FFF2-40B4-BE49-F238E27FC236}">
                <a16:creationId xmlns:a16="http://schemas.microsoft.com/office/drawing/2014/main" id="{1A32E755-ECBD-4E51-AFC8-CD1DF3304CDB}"/>
              </a:ext>
            </a:extLst>
          </p:cNvPr>
          <p:cNvPicPr>
            <a:picLocks noChangeAspect="1"/>
          </p:cNvPicPr>
          <p:nvPr/>
        </p:nvPicPr>
        <p:blipFill>
          <a:blip r:embed="rId6"/>
          <a:stretch>
            <a:fillRect/>
          </a:stretch>
        </p:blipFill>
        <p:spPr>
          <a:xfrm>
            <a:off x="4764792" y="2056840"/>
            <a:ext cx="1918504" cy="1079158"/>
          </a:xfrm>
          <a:prstGeom prst="rect">
            <a:avLst/>
          </a:prstGeom>
        </p:spPr>
      </p:pic>
      <p:sp>
        <p:nvSpPr>
          <p:cNvPr id="25" name="TextBox 24">
            <a:extLst>
              <a:ext uri="{FF2B5EF4-FFF2-40B4-BE49-F238E27FC236}">
                <a16:creationId xmlns:a16="http://schemas.microsoft.com/office/drawing/2014/main" id="{F277D651-C370-49FD-B347-17CE1E85B867}"/>
              </a:ext>
            </a:extLst>
          </p:cNvPr>
          <p:cNvSpPr txBox="1"/>
          <p:nvPr/>
        </p:nvSpPr>
        <p:spPr>
          <a:xfrm>
            <a:off x="5110100" y="3112754"/>
            <a:ext cx="1210544" cy="307777"/>
          </a:xfrm>
          <a:prstGeom prst="rect">
            <a:avLst/>
          </a:prstGeom>
          <a:noFill/>
        </p:spPr>
        <p:txBody>
          <a:bodyPr wrap="square" rtlCol="0">
            <a:spAutoFit/>
          </a:bodyPr>
          <a:lstStyle/>
          <a:p>
            <a:r>
              <a:rPr lang="en-US" sz="1400" dirty="0">
                <a:latin typeface="+mj-lt"/>
              </a:rPr>
              <a:t>Apple </a:t>
            </a:r>
            <a:r>
              <a:rPr lang="en-US" sz="1400" dirty="0" err="1">
                <a:latin typeface="+mj-lt"/>
              </a:rPr>
              <a:t>airpods</a:t>
            </a:r>
            <a:endParaRPr lang="en-US" sz="1400" dirty="0">
              <a:latin typeface="+mj-lt"/>
            </a:endParaRPr>
          </a:p>
        </p:txBody>
      </p:sp>
      <p:pic>
        <p:nvPicPr>
          <p:cNvPr id="26" name="Picture 25">
            <a:extLst>
              <a:ext uri="{FF2B5EF4-FFF2-40B4-BE49-F238E27FC236}">
                <a16:creationId xmlns:a16="http://schemas.microsoft.com/office/drawing/2014/main" id="{E1260D0C-7E74-4E5B-8F63-ECEAA9428EEF}"/>
              </a:ext>
            </a:extLst>
          </p:cNvPr>
          <p:cNvPicPr>
            <a:picLocks noChangeAspect="1"/>
          </p:cNvPicPr>
          <p:nvPr/>
        </p:nvPicPr>
        <p:blipFill>
          <a:blip r:embed="rId7"/>
          <a:stretch>
            <a:fillRect/>
          </a:stretch>
        </p:blipFill>
        <p:spPr>
          <a:xfrm>
            <a:off x="7245132" y="2108001"/>
            <a:ext cx="1033463" cy="1033463"/>
          </a:xfrm>
          <a:prstGeom prst="rect">
            <a:avLst/>
          </a:prstGeom>
        </p:spPr>
      </p:pic>
      <p:sp>
        <p:nvSpPr>
          <p:cNvPr id="29" name="TextBox 28">
            <a:extLst>
              <a:ext uri="{FF2B5EF4-FFF2-40B4-BE49-F238E27FC236}">
                <a16:creationId xmlns:a16="http://schemas.microsoft.com/office/drawing/2014/main" id="{D42DB19B-5F5C-40EF-9DCD-ED7D833B438B}"/>
              </a:ext>
            </a:extLst>
          </p:cNvPr>
          <p:cNvSpPr txBox="1"/>
          <p:nvPr/>
        </p:nvSpPr>
        <p:spPr>
          <a:xfrm>
            <a:off x="7156591" y="3118077"/>
            <a:ext cx="1210544" cy="307777"/>
          </a:xfrm>
          <a:prstGeom prst="rect">
            <a:avLst/>
          </a:prstGeom>
          <a:noFill/>
        </p:spPr>
        <p:txBody>
          <a:bodyPr wrap="square" rtlCol="0">
            <a:spAutoFit/>
          </a:bodyPr>
          <a:lstStyle/>
          <a:p>
            <a:r>
              <a:rPr lang="en-US" sz="1400" dirty="0">
                <a:latin typeface="+mj-lt"/>
              </a:rPr>
              <a:t>Smart speaker</a:t>
            </a:r>
          </a:p>
        </p:txBody>
      </p:sp>
      <p:pic>
        <p:nvPicPr>
          <p:cNvPr id="31" name="Picture 30" descr="A picture containing building, outdoor, brick, electronics&#10;&#10;Description automatically generated">
            <a:extLst>
              <a:ext uri="{FF2B5EF4-FFF2-40B4-BE49-F238E27FC236}">
                <a16:creationId xmlns:a16="http://schemas.microsoft.com/office/drawing/2014/main" id="{FFD99378-D958-4635-9824-B17BB3ED5C0F}"/>
              </a:ext>
            </a:extLst>
          </p:cNvPr>
          <p:cNvPicPr>
            <a:picLocks noChangeAspect="1"/>
          </p:cNvPicPr>
          <p:nvPr/>
        </p:nvPicPr>
        <p:blipFill>
          <a:blip r:embed="rId8"/>
          <a:stretch>
            <a:fillRect/>
          </a:stretch>
        </p:blipFill>
        <p:spPr>
          <a:xfrm>
            <a:off x="8840430" y="2115455"/>
            <a:ext cx="1550198" cy="1033465"/>
          </a:xfrm>
          <a:prstGeom prst="rect">
            <a:avLst/>
          </a:prstGeom>
        </p:spPr>
      </p:pic>
      <p:sp>
        <p:nvSpPr>
          <p:cNvPr id="32" name="TextBox 31">
            <a:extLst>
              <a:ext uri="{FF2B5EF4-FFF2-40B4-BE49-F238E27FC236}">
                <a16:creationId xmlns:a16="http://schemas.microsoft.com/office/drawing/2014/main" id="{7E7803A0-D40A-4EAD-96B0-80FDA7CF613A}"/>
              </a:ext>
            </a:extLst>
          </p:cNvPr>
          <p:cNvSpPr txBox="1"/>
          <p:nvPr/>
        </p:nvSpPr>
        <p:spPr>
          <a:xfrm>
            <a:off x="9028831" y="3161244"/>
            <a:ext cx="1210544" cy="307777"/>
          </a:xfrm>
          <a:prstGeom prst="rect">
            <a:avLst/>
          </a:prstGeom>
          <a:noFill/>
        </p:spPr>
        <p:txBody>
          <a:bodyPr wrap="square" rtlCol="0">
            <a:spAutoFit/>
          </a:bodyPr>
          <a:lstStyle/>
          <a:p>
            <a:r>
              <a:rPr lang="en-US" sz="1400" dirty="0">
                <a:latin typeface="+mj-lt"/>
              </a:rPr>
              <a:t>Ring doorbell</a:t>
            </a:r>
          </a:p>
        </p:txBody>
      </p:sp>
      <p:pic>
        <p:nvPicPr>
          <p:cNvPr id="38" name="Picture 37" descr="A white video game controller&#10;&#10;Description automatically generated with low confidence">
            <a:extLst>
              <a:ext uri="{FF2B5EF4-FFF2-40B4-BE49-F238E27FC236}">
                <a16:creationId xmlns:a16="http://schemas.microsoft.com/office/drawing/2014/main" id="{BCB21C8D-36E9-4F8C-91D0-7871CB575724}"/>
              </a:ext>
            </a:extLst>
          </p:cNvPr>
          <p:cNvPicPr>
            <a:picLocks noChangeAspect="1"/>
          </p:cNvPicPr>
          <p:nvPr/>
        </p:nvPicPr>
        <p:blipFill>
          <a:blip r:embed="rId9"/>
          <a:stretch>
            <a:fillRect/>
          </a:stretch>
        </p:blipFill>
        <p:spPr>
          <a:xfrm>
            <a:off x="1487184" y="4223548"/>
            <a:ext cx="1669885" cy="1252414"/>
          </a:xfrm>
          <a:prstGeom prst="rect">
            <a:avLst/>
          </a:prstGeom>
        </p:spPr>
      </p:pic>
      <p:sp>
        <p:nvSpPr>
          <p:cNvPr id="39" name="TextBox 38">
            <a:extLst>
              <a:ext uri="{FF2B5EF4-FFF2-40B4-BE49-F238E27FC236}">
                <a16:creationId xmlns:a16="http://schemas.microsoft.com/office/drawing/2014/main" id="{8995F1C6-CFD9-4254-B6E8-5A71F5ECA79B}"/>
              </a:ext>
            </a:extLst>
          </p:cNvPr>
          <p:cNvSpPr txBox="1"/>
          <p:nvPr/>
        </p:nvSpPr>
        <p:spPr>
          <a:xfrm>
            <a:off x="1267359" y="5537872"/>
            <a:ext cx="2181225" cy="307777"/>
          </a:xfrm>
          <a:prstGeom prst="rect">
            <a:avLst/>
          </a:prstGeom>
          <a:noFill/>
        </p:spPr>
        <p:txBody>
          <a:bodyPr wrap="square" rtlCol="0">
            <a:spAutoFit/>
          </a:bodyPr>
          <a:lstStyle/>
          <a:p>
            <a:r>
              <a:rPr lang="en-US" sz="1400" dirty="0">
                <a:latin typeface="+mj-lt"/>
              </a:rPr>
              <a:t>Xiaomi temperature sensor</a:t>
            </a:r>
          </a:p>
        </p:txBody>
      </p:sp>
      <p:pic>
        <p:nvPicPr>
          <p:cNvPr id="41" name="Picture 40" descr="Graphical user interface&#10;&#10;Description automatically generated">
            <a:extLst>
              <a:ext uri="{FF2B5EF4-FFF2-40B4-BE49-F238E27FC236}">
                <a16:creationId xmlns:a16="http://schemas.microsoft.com/office/drawing/2014/main" id="{2103DAF2-5FFE-4A9F-9AB5-D70694A8AB45}"/>
              </a:ext>
            </a:extLst>
          </p:cNvPr>
          <p:cNvPicPr>
            <a:picLocks noChangeAspect="1"/>
          </p:cNvPicPr>
          <p:nvPr/>
        </p:nvPicPr>
        <p:blipFill>
          <a:blip r:embed="rId10"/>
          <a:stretch>
            <a:fillRect/>
          </a:stretch>
        </p:blipFill>
        <p:spPr>
          <a:xfrm>
            <a:off x="4192385" y="4103054"/>
            <a:ext cx="1588707" cy="1588707"/>
          </a:xfrm>
          <a:prstGeom prst="rect">
            <a:avLst/>
          </a:prstGeom>
        </p:spPr>
      </p:pic>
      <p:sp>
        <p:nvSpPr>
          <p:cNvPr id="42" name="Title 1">
            <a:extLst>
              <a:ext uri="{FF2B5EF4-FFF2-40B4-BE49-F238E27FC236}">
                <a16:creationId xmlns:a16="http://schemas.microsoft.com/office/drawing/2014/main" id="{B3B5D038-2505-4F96-AC7C-2982874A6DB8}"/>
              </a:ext>
            </a:extLst>
          </p:cNvPr>
          <p:cNvSpPr>
            <a:spLocks noGrp="1"/>
          </p:cNvSpPr>
          <p:nvPr>
            <p:ph type="title"/>
          </p:nvPr>
        </p:nvSpPr>
        <p:spPr>
          <a:xfrm>
            <a:off x="787711" y="350838"/>
            <a:ext cx="10515600" cy="1325563"/>
          </a:xfrm>
        </p:spPr>
        <p:txBody>
          <a:bodyPr>
            <a:normAutofit/>
          </a:bodyPr>
          <a:lstStyle/>
          <a:p>
            <a:r>
              <a:rPr lang="en-US" sz="4000" dirty="0">
                <a:latin typeface="+mn-lt"/>
              </a:rPr>
              <a:t>Internet of things devices are all around us...</a:t>
            </a:r>
          </a:p>
        </p:txBody>
      </p:sp>
      <p:sp>
        <p:nvSpPr>
          <p:cNvPr id="43" name="TextBox 42">
            <a:extLst>
              <a:ext uri="{FF2B5EF4-FFF2-40B4-BE49-F238E27FC236}">
                <a16:creationId xmlns:a16="http://schemas.microsoft.com/office/drawing/2014/main" id="{06489C97-B72E-44DF-A527-0E6136622DEC}"/>
              </a:ext>
            </a:extLst>
          </p:cNvPr>
          <p:cNvSpPr txBox="1"/>
          <p:nvPr/>
        </p:nvSpPr>
        <p:spPr>
          <a:xfrm>
            <a:off x="4094037" y="5537872"/>
            <a:ext cx="1785401" cy="307777"/>
          </a:xfrm>
          <a:prstGeom prst="rect">
            <a:avLst/>
          </a:prstGeom>
          <a:noFill/>
        </p:spPr>
        <p:txBody>
          <a:bodyPr wrap="square" rtlCol="0">
            <a:spAutoFit/>
          </a:bodyPr>
          <a:lstStyle/>
          <a:p>
            <a:r>
              <a:rPr lang="en-US" sz="1400" dirty="0">
                <a:latin typeface="+mj-lt"/>
              </a:rPr>
              <a:t>Philips hue smart bulb</a:t>
            </a:r>
          </a:p>
        </p:txBody>
      </p:sp>
      <p:pic>
        <p:nvPicPr>
          <p:cNvPr id="45" name="Picture 44" descr="A picture containing text, person&#10;&#10;Description automatically generated">
            <a:extLst>
              <a:ext uri="{FF2B5EF4-FFF2-40B4-BE49-F238E27FC236}">
                <a16:creationId xmlns:a16="http://schemas.microsoft.com/office/drawing/2014/main" id="{DD842B8A-528D-4FE7-A94F-FC6AE49468F4}"/>
              </a:ext>
            </a:extLst>
          </p:cNvPr>
          <p:cNvPicPr>
            <a:picLocks noChangeAspect="1"/>
          </p:cNvPicPr>
          <p:nvPr/>
        </p:nvPicPr>
        <p:blipFill>
          <a:blip r:embed="rId11"/>
          <a:stretch>
            <a:fillRect/>
          </a:stretch>
        </p:blipFill>
        <p:spPr>
          <a:xfrm>
            <a:off x="6524893" y="4223548"/>
            <a:ext cx="1793280" cy="1145780"/>
          </a:xfrm>
          <a:prstGeom prst="rect">
            <a:avLst/>
          </a:prstGeom>
        </p:spPr>
      </p:pic>
      <p:sp>
        <p:nvSpPr>
          <p:cNvPr id="46" name="TextBox 45">
            <a:extLst>
              <a:ext uri="{FF2B5EF4-FFF2-40B4-BE49-F238E27FC236}">
                <a16:creationId xmlns:a16="http://schemas.microsoft.com/office/drawing/2014/main" id="{64FE7DE0-C5DA-4CEF-963F-7CB4E60F7297}"/>
              </a:ext>
            </a:extLst>
          </p:cNvPr>
          <p:cNvSpPr txBox="1"/>
          <p:nvPr/>
        </p:nvSpPr>
        <p:spPr>
          <a:xfrm>
            <a:off x="6792919" y="5479791"/>
            <a:ext cx="1257227" cy="307777"/>
          </a:xfrm>
          <a:prstGeom prst="rect">
            <a:avLst/>
          </a:prstGeom>
          <a:noFill/>
        </p:spPr>
        <p:txBody>
          <a:bodyPr wrap="square" rtlCol="0">
            <a:spAutoFit/>
          </a:bodyPr>
          <a:lstStyle/>
          <a:p>
            <a:r>
              <a:rPr lang="en-US" sz="1400" dirty="0">
                <a:latin typeface="+mj-lt"/>
              </a:rPr>
              <a:t>Smart badges</a:t>
            </a:r>
          </a:p>
        </p:txBody>
      </p:sp>
      <p:sp>
        <p:nvSpPr>
          <p:cNvPr id="2" name="Footer Placeholder 1">
            <a:extLst>
              <a:ext uri="{FF2B5EF4-FFF2-40B4-BE49-F238E27FC236}">
                <a16:creationId xmlns:a16="http://schemas.microsoft.com/office/drawing/2014/main" id="{02BC900A-8CA7-4B91-B18D-87B042E79767}"/>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78312662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706275" y="6075949"/>
            <a:ext cx="10647525" cy="338554"/>
          </a:xfrm>
          <a:prstGeom prst="rect">
            <a:avLst/>
          </a:prstGeom>
          <a:noFill/>
        </p:spPr>
        <p:txBody>
          <a:bodyPr wrap="square" rtlCol="0">
            <a:spAutoFit/>
          </a:bodyPr>
          <a:lstStyle/>
          <a:p>
            <a:r>
              <a:rPr lang="en-GB" sz="1600" dirty="0">
                <a:latin typeface="+mj-lt"/>
              </a:rPr>
              <a:t>Disruptive technologies: Advances that will transform life, business, and the global economy - McKinsey Global Institute (2013)</a:t>
            </a:r>
            <a:endParaRPr lang="en-US" sz="1600" dirty="0">
              <a:latin typeface="+mj-lt"/>
            </a:endParaRP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19</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0" y="365125"/>
            <a:ext cx="112823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Internet of things will be bigger than cloud computing</a:t>
            </a:r>
          </a:p>
        </p:txBody>
      </p:sp>
      <p:pic>
        <p:nvPicPr>
          <p:cNvPr id="4" name="Picture 3" descr="Calendar&#10;&#10;Description automatically generated with medium confidence">
            <a:extLst>
              <a:ext uri="{FF2B5EF4-FFF2-40B4-BE49-F238E27FC236}">
                <a16:creationId xmlns:a16="http://schemas.microsoft.com/office/drawing/2014/main" id="{0A8F9F61-8196-4B08-9535-7C2FDE327C39}"/>
              </a:ext>
            </a:extLst>
          </p:cNvPr>
          <p:cNvPicPr>
            <a:picLocks noChangeAspect="1"/>
          </p:cNvPicPr>
          <p:nvPr/>
        </p:nvPicPr>
        <p:blipFill rotWithShape="1">
          <a:blip r:embed="rId3"/>
          <a:srcRect t="3297" r="1170" b="856"/>
          <a:stretch/>
        </p:blipFill>
        <p:spPr>
          <a:xfrm>
            <a:off x="3556879" y="1667125"/>
            <a:ext cx="7634811" cy="4143406"/>
          </a:xfrm>
          <a:prstGeom prst="rect">
            <a:avLst/>
          </a:prstGeom>
        </p:spPr>
      </p:pic>
      <p:sp>
        <p:nvSpPr>
          <p:cNvPr id="13" name="Oval 12">
            <a:extLst>
              <a:ext uri="{FF2B5EF4-FFF2-40B4-BE49-F238E27FC236}">
                <a16:creationId xmlns:a16="http://schemas.microsoft.com/office/drawing/2014/main" id="{095A417C-FDFA-466D-B453-EF6A49E87C6C}"/>
              </a:ext>
            </a:extLst>
          </p:cNvPr>
          <p:cNvSpPr/>
          <p:nvPr/>
        </p:nvSpPr>
        <p:spPr>
          <a:xfrm>
            <a:off x="8072345" y="3604290"/>
            <a:ext cx="3200400" cy="18549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AAA6103B-DCC3-4F73-9C63-1FC60BF32120}"/>
              </a:ext>
            </a:extLst>
          </p:cNvPr>
          <p:cNvPicPr>
            <a:picLocks noChangeAspect="1"/>
          </p:cNvPicPr>
          <p:nvPr/>
        </p:nvPicPr>
        <p:blipFill>
          <a:blip r:embed="rId4"/>
          <a:stretch>
            <a:fillRect/>
          </a:stretch>
        </p:blipFill>
        <p:spPr>
          <a:xfrm>
            <a:off x="533661" y="1797606"/>
            <a:ext cx="2966094" cy="4143406"/>
          </a:xfrm>
          <a:prstGeom prst="rect">
            <a:avLst/>
          </a:prstGeom>
        </p:spPr>
      </p:pic>
      <p:sp>
        <p:nvSpPr>
          <p:cNvPr id="2" name="Footer Placeholder 1">
            <a:extLst>
              <a:ext uri="{FF2B5EF4-FFF2-40B4-BE49-F238E27FC236}">
                <a16:creationId xmlns:a16="http://schemas.microsoft.com/office/drawing/2014/main" id="{29B56D5D-75D2-4233-8F7D-D3747D723E5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17339918"/>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8" y="3060542"/>
            <a:ext cx="10426565" cy="1631773"/>
          </a:xfrm>
        </p:spPr>
        <p:txBody>
          <a:bodyPr>
            <a:normAutofit fontScale="92500" lnSpcReduction="10000"/>
          </a:bodyPr>
          <a:lstStyle/>
          <a:p>
            <a:pPr marL="0" indent="0" algn="ctr">
              <a:buNone/>
            </a:pPr>
            <a:r>
              <a:rPr lang="en-US" sz="5600" dirty="0"/>
              <a:t>Lecture 1: Overview, Logistics</a:t>
            </a:r>
          </a:p>
          <a:p>
            <a:pPr marL="0" indent="0" algn="ctr">
              <a:buNone/>
            </a:pPr>
            <a:r>
              <a:rPr lang="en-US" sz="5600" dirty="0"/>
              <a:t>IoT and Wireless Preview and Basics </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35" cstate="hqprint">
            <a:extLst>
              <a:ext uri="{28A0092B-C50C-407E-A947-70E740481C1C}">
                <a14:useLocalDpi xmlns:a14="http://schemas.microsoft.com/office/drawing/2010/main"/>
              </a:ext>
            </a:extLst>
          </a:blip>
          <a:srcRect/>
          <a:stretch>
            <a:fillRect/>
          </a:stretch>
        </p:blipFill>
        <p:spPr bwMode="auto">
          <a:xfrm>
            <a:off x="332648" y="993572"/>
            <a:ext cx="8105292" cy="6208152"/>
          </a:xfrm>
          <a:prstGeom prst="rect">
            <a:avLst/>
          </a:prstGeom>
          <a:noFill/>
          <a:ln w="9525">
            <a:noFill/>
            <a:miter lim="800000"/>
            <a:headEnd/>
            <a:tailEnd/>
          </a:ln>
        </p:spPr>
      </p:pic>
      <p:cxnSp>
        <p:nvCxnSpPr>
          <p:cNvPr id="61" name="Straight Connector 60">
            <a:extLst>
              <a:ext uri="{FF2B5EF4-FFF2-40B4-BE49-F238E27FC236}">
                <a16:creationId xmlns:a16="http://schemas.microsoft.com/office/drawing/2014/main" id="{32AAE43F-993C-7F4A-8AD9-DF0CE0D3D579}"/>
              </a:ext>
            </a:extLst>
          </p:cNvPr>
          <p:cNvCxnSpPr>
            <a:cxnSpLocks/>
          </p:cNvCxnSpPr>
          <p:nvPr/>
        </p:nvCxnSpPr>
        <p:spPr>
          <a:xfrm flipV="1">
            <a:off x="7399434" y="3680297"/>
            <a:ext cx="1280197" cy="23213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a:xfrm>
            <a:off x="778536" y="43702"/>
            <a:ext cx="11113293" cy="1325563"/>
          </a:xfrm>
        </p:spPr>
        <p:txBody>
          <a:bodyPr>
            <a:normAutofit/>
          </a:bodyPr>
          <a:lstStyle/>
          <a:p>
            <a:r>
              <a:rPr lang="en-US" sz="4000" dirty="0">
                <a:latin typeface="+mn-lt"/>
              </a:rPr>
              <a:t>Trillion embedded devices will be deployed soon</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8610600" y="6083301"/>
            <a:ext cx="2743200" cy="365125"/>
          </a:xfrm>
        </p:spPr>
        <p:txBody>
          <a:bodyPr/>
          <a:lstStyle/>
          <a:p>
            <a:fld id="{434A358D-2637-E146-A3BD-05BD470B507B}" type="slidenum">
              <a:rPr lang="en-US" smtClean="0"/>
              <a:t>20</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36" cstate="hqprint">
            <a:extLst>
              <a:ext uri="{28A0092B-C50C-407E-A947-70E740481C1C}">
                <a14:useLocalDpi xmlns:a14="http://schemas.microsoft.com/office/drawing/2010/main"/>
              </a:ext>
            </a:extLst>
          </a:blip>
          <a:srcRect/>
          <a:stretch>
            <a:fillRect/>
          </a:stretch>
        </p:blipFill>
        <p:spPr bwMode="auto">
          <a:xfrm>
            <a:off x="1996375" y="3249284"/>
            <a:ext cx="1346453" cy="1154524"/>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p:nvPr>
            <p:custDataLst>
              <p:tags r:id="rId3"/>
            </p:custDataLst>
          </p:nvPr>
        </p:nvCxnSpPr>
        <p:spPr bwMode="auto">
          <a:xfrm flipV="1">
            <a:off x="2138107" y="1905784"/>
            <a:ext cx="425196"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p:nvPr>
            <p:custDataLst>
              <p:tags r:id="rId4"/>
            </p:custDataLst>
          </p:nvPr>
        </p:nvCxnSpPr>
        <p:spPr bwMode="auto">
          <a:xfrm rot="5400000" flipH="1" flipV="1">
            <a:off x="2421570" y="2968773"/>
            <a:ext cx="708660" cy="141732"/>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p:nvPr>
            <p:custDataLst>
              <p:tags r:id="rId5"/>
            </p:custDataLst>
          </p:nvPr>
        </p:nvCxnSpPr>
        <p:spPr bwMode="auto">
          <a:xfrm flipV="1">
            <a:off x="3626291" y="2968773"/>
            <a:ext cx="496061" cy="35432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p:nvPr>
            <p:custDataLst>
              <p:tags r:id="rId6"/>
            </p:custDataLst>
          </p:nvPr>
        </p:nvCxnSpPr>
        <p:spPr bwMode="auto">
          <a:xfrm rot="5400000" flipH="1" flipV="1">
            <a:off x="4016054" y="4067194"/>
            <a:ext cx="42519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p:nvPr>
            <p:custDataLst>
              <p:tags r:id="rId7"/>
            </p:custDataLst>
          </p:nvPr>
        </p:nvCxnSpPr>
        <p:spPr bwMode="auto">
          <a:xfrm rot="5400000" flipH="1" flipV="1">
            <a:off x="5610538" y="5165617"/>
            <a:ext cx="212597"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a:endCxn id="36" idx="2"/>
          </p:cNvCxnSpPr>
          <p:nvPr>
            <p:custDataLst>
              <p:tags r:id="rId8"/>
            </p:custDataLst>
          </p:nvPr>
        </p:nvCxnSpPr>
        <p:spPr bwMode="auto">
          <a:xfrm flipV="1">
            <a:off x="6705057" y="4982139"/>
            <a:ext cx="550561" cy="83585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D206E4-9EA9-F84E-B531-ABA22EE59FF2}"/>
              </a:ext>
            </a:extLst>
          </p:cNvPr>
          <p:cNvSpPr txBox="1"/>
          <p:nvPr>
            <p:custDataLst>
              <p:tags r:id="rId9"/>
            </p:custDataLst>
          </p:nvPr>
        </p:nvSpPr>
        <p:spPr bwMode="auto">
          <a:xfrm>
            <a:off x="3531063" y="1362517"/>
            <a:ext cx="217470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Enterprise</a:t>
            </a:r>
          </a:p>
        </p:txBody>
      </p:sp>
      <p:sp>
        <p:nvSpPr>
          <p:cNvPr id="22" name="TextBox 21">
            <a:extLst>
              <a:ext uri="{FF2B5EF4-FFF2-40B4-BE49-F238E27FC236}">
                <a16:creationId xmlns:a16="http://schemas.microsoft.com/office/drawing/2014/main" id="{8A094C88-04A0-6B43-B55B-6F8817E3E827}"/>
              </a:ext>
            </a:extLst>
          </p:cNvPr>
          <p:cNvSpPr txBox="1"/>
          <p:nvPr>
            <p:custDataLst>
              <p:tags r:id="rId10"/>
            </p:custDataLst>
          </p:nvPr>
        </p:nvSpPr>
        <p:spPr bwMode="auto">
          <a:xfrm>
            <a:off x="1737845" y="4833564"/>
            <a:ext cx="1771648"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Company</a:t>
            </a:r>
          </a:p>
        </p:txBody>
      </p:sp>
      <p:sp>
        <p:nvSpPr>
          <p:cNvPr id="23" name="TextBox 22">
            <a:extLst>
              <a:ext uri="{FF2B5EF4-FFF2-40B4-BE49-F238E27FC236}">
                <a16:creationId xmlns:a16="http://schemas.microsoft.com/office/drawing/2014/main" id="{AC56D487-AF77-B641-B46A-08BF7F13C62F}"/>
              </a:ext>
            </a:extLst>
          </p:cNvPr>
          <p:cNvSpPr txBox="1"/>
          <p:nvPr>
            <p:custDataLst>
              <p:tags r:id="rId11"/>
            </p:custDataLst>
          </p:nvPr>
        </p:nvSpPr>
        <p:spPr bwMode="auto">
          <a:xfrm>
            <a:off x="4618208" y="3425481"/>
            <a:ext cx="2269480"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Professional</a:t>
            </a:r>
          </a:p>
        </p:txBody>
      </p:sp>
      <p:sp>
        <p:nvSpPr>
          <p:cNvPr id="24" name="TextBox 23">
            <a:extLst>
              <a:ext uri="{FF2B5EF4-FFF2-40B4-BE49-F238E27FC236}">
                <a16:creationId xmlns:a16="http://schemas.microsoft.com/office/drawing/2014/main" id="{F24136E6-B2CE-B845-A82C-D9405C09D308}"/>
              </a:ext>
            </a:extLst>
          </p:cNvPr>
          <p:cNvSpPr txBox="1"/>
          <p:nvPr>
            <p:custDataLst>
              <p:tags r:id="rId12"/>
            </p:custDataLst>
          </p:nvPr>
        </p:nvSpPr>
        <p:spPr bwMode="auto">
          <a:xfrm>
            <a:off x="4453121" y="581799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person</a:t>
            </a:r>
          </a:p>
        </p:txBody>
      </p:sp>
      <p:sp>
        <p:nvSpPr>
          <p:cNvPr id="26" name="TextBox 25">
            <a:extLst>
              <a:ext uri="{FF2B5EF4-FFF2-40B4-BE49-F238E27FC236}">
                <a16:creationId xmlns:a16="http://schemas.microsoft.com/office/drawing/2014/main" id="{1AA32F0D-B130-ED4C-BB19-9EAACE4E4611}"/>
              </a:ext>
            </a:extLst>
          </p:cNvPr>
          <p:cNvSpPr txBox="1"/>
          <p:nvPr>
            <p:custDataLst>
              <p:tags r:id="rId13"/>
            </p:custDataLst>
          </p:nvPr>
        </p:nvSpPr>
        <p:spPr bwMode="auto">
          <a:xfrm>
            <a:off x="3070231" y="5453677"/>
            <a:ext cx="1771648" cy="371320"/>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Family</a:t>
            </a:r>
          </a:p>
        </p:txBody>
      </p:sp>
      <p:sp>
        <p:nvSpPr>
          <p:cNvPr id="27" name="TextBox 26">
            <a:extLst>
              <a:ext uri="{FF2B5EF4-FFF2-40B4-BE49-F238E27FC236}">
                <a16:creationId xmlns:a16="http://schemas.microsoft.com/office/drawing/2014/main" id="{72E20538-7950-4A47-AE52-D865FE5B7ADF}"/>
              </a:ext>
            </a:extLst>
          </p:cNvPr>
          <p:cNvSpPr txBox="1"/>
          <p:nvPr>
            <p:custDataLst>
              <p:tags r:id="rId14"/>
            </p:custDataLst>
          </p:nvPr>
        </p:nvSpPr>
        <p:spPr bwMode="auto">
          <a:xfrm>
            <a:off x="4529304" y="2309962"/>
            <a:ext cx="1838485"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 per Engineer</a:t>
            </a:r>
          </a:p>
        </p:txBody>
      </p:sp>
      <p:cxnSp>
        <p:nvCxnSpPr>
          <p:cNvPr id="30" name="Straight Connector 29">
            <a:extLst>
              <a:ext uri="{FF2B5EF4-FFF2-40B4-BE49-F238E27FC236}">
                <a16:creationId xmlns:a16="http://schemas.microsoft.com/office/drawing/2014/main" id="{303FC2BC-8AD1-A142-BA84-3414042CEE01}"/>
              </a:ext>
            </a:extLst>
          </p:cNvPr>
          <p:cNvCxnSpPr/>
          <p:nvPr>
            <p:custDataLst>
              <p:tags r:id="rId15"/>
            </p:custDataLst>
          </p:nvPr>
        </p:nvCxnSpPr>
        <p:spPr bwMode="auto">
          <a:xfrm flipV="1">
            <a:off x="5105617" y="4315225"/>
            <a:ext cx="221456" cy="212597"/>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6"/>
            </p:custDataLst>
          </p:nvPr>
        </p:nvPicPr>
        <p:blipFill>
          <a:blip r:embed="rId37"/>
          <a:srcRect/>
          <a:stretch>
            <a:fillRect/>
          </a:stretch>
        </p:blipFill>
        <p:spPr bwMode="auto">
          <a:xfrm>
            <a:off x="3995384" y="2041610"/>
            <a:ext cx="583168" cy="109104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7"/>
            </p:custDataLst>
          </p:nvPr>
        </p:nvPicPr>
        <p:blipFill>
          <a:blip r:embed="rId38" cstate="hqprint">
            <a:extLst>
              <a:ext uri="{28A0092B-C50C-407E-A947-70E740481C1C}">
                <a14:useLocalDpi xmlns:a14="http://schemas.microsoft.com/office/drawing/2010/main"/>
              </a:ext>
            </a:extLst>
          </a:blip>
          <a:srcRect/>
          <a:stretch>
            <a:fillRect/>
          </a:stretch>
        </p:blipFill>
        <p:spPr bwMode="auto">
          <a:xfrm>
            <a:off x="2479615" y="1161148"/>
            <a:ext cx="1216069" cy="91871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8"/>
            </p:custDataLst>
          </p:nvPr>
        </p:nvPicPr>
        <p:blipFill>
          <a:blip r:embed="rId39"/>
          <a:srcRect/>
          <a:stretch>
            <a:fillRect/>
          </a:stretch>
        </p:blipFill>
        <p:spPr bwMode="auto">
          <a:xfrm>
            <a:off x="4967909" y="5191932"/>
            <a:ext cx="629343" cy="423979"/>
          </a:xfrm>
          <a:prstGeom prst="rect">
            <a:avLst/>
          </a:prstGeom>
          <a:noFill/>
          <a:ln w="9525">
            <a:noFill/>
            <a:miter lim="800000"/>
            <a:headEnd/>
            <a:tailEnd/>
          </a:ln>
        </p:spPr>
      </p:pic>
      <p:sp>
        <p:nvSpPr>
          <p:cNvPr id="36" name="TextBox 35">
            <a:extLst>
              <a:ext uri="{FF2B5EF4-FFF2-40B4-BE49-F238E27FC236}">
                <a16:creationId xmlns:a16="http://schemas.microsoft.com/office/drawing/2014/main" id="{2C8F58FA-A264-914C-9D5B-364E908106EE}"/>
              </a:ext>
            </a:extLst>
          </p:cNvPr>
          <p:cNvSpPr txBox="1"/>
          <p:nvPr>
            <p:custDataLst>
              <p:tags r:id="rId19"/>
            </p:custDataLst>
          </p:nvPr>
        </p:nvSpPr>
        <p:spPr bwMode="auto">
          <a:xfrm>
            <a:off x="6415459" y="4348248"/>
            <a:ext cx="1680317" cy="63389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10’s per person</a:t>
            </a:r>
          </a:p>
        </p:txBody>
      </p:sp>
      <p:sp>
        <p:nvSpPr>
          <p:cNvPr id="37" name="Rectangle 50">
            <a:extLst>
              <a:ext uri="{FF2B5EF4-FFF2-40B4-BE49-F238E27FC236}">
                <a16:creationId xmlns:a16="http://schemas.microsoft.com/office/drawing/2014/main" id="{10459318-B7F2-9F4B-B4B8-24D3570C0E74}"/>
              </a:ext>
            </a:extLst>
          </p:cNvPr>
          <p:cNvSpPr>
            <a:spLocks noChangeArrowheads="1"/>
          </p:cNvSpPr>
          <p:nvPr/>
        </p:nvSpPr>
        <p:spPr bwMode="auto">
          <a:xfrm>
            <a:off x="805410" y="1501254"/>
            <a:ext cx="907501" cy="4928839"/>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38" name="Right Arrow 37">
            <a:extLst>
              <a:ext uri="{FF2B5EF4-FFF2-40B4-BE49-F238E27FC236}">
                <a16:creationId xmlns:a16="http://schemas.microsoft.com/office/drawing/2014/main" id="{BA8EF47B-7CB1-F741-BF51-BF3425E6062F}"/>
              </a:ext>
            </a:extLst>
          </p:cNvPr>
          <p:cNvSpPr/>
          <p:nvPr>
            <p:custDataLst>
              <p:tags r:id="rId20"/>
            </p:custDataLst>
          </p:nvPr>
        </p:nvSpPr>
        <p:spPr bwMode="auto">
          <a:xfrm rot="5400000">
            <a:off x="-576891" y="3279682"/>
            <a:ext cx="3500739" cy="850392"/>
          </a:xfrm>
          <a:prstGeom prst="rightArrow">
            <a:avLst/>
          </a:prstGeom>
          <a:solidFill>
            <a:srgbClr val="FFCC00"/>
          </a:solidFill>
          <a:ln w="38100" cap="flat" cmpd="sng" algn="ctr">
            <a:solidFill>
              <a:schemeClr val="bg1"/>
            </a:solidFill>
            <a:prstDash val="solid"/>
            <a:round/>
            <a:headEnd type="none" w="med" len="med"/>
            <a:tailEnd type="none" w="med" len="med"/>
          </a:ln>
          <a:effectLst/>
        </p:spPr>
        <p:txBody>
          <a:bodyPr lIns="80167" tIns="40084" rIns="80167" bIns="40084" anchor="ctr">
            <a:prstTxWarp prst="textNoShape">
              <a:avLst/>
            </a:prstTxWarp>
          </a:bodyPr>
          <a:lstStyle/>
          <a:p>
            <a:pPr algn="ctr" defTabSz="801668" eaLnBrk="0" fontAlgn="ctr" hangingPunct="0">
              <a:lnSpc>
                <a:spcPct val="80000"/>
              </a:lnSpc>
              <a:spcBef>
                <a:spcPct val="50000"/>
              </a:spcBef>
              <a:buClr>
                <a:srgbClr val="FFFFFF"/>
              </a:buClr>
              <a:buSzPct val="125000"/>
              <a:defRPr/>
            </a:pPr>
            <a:endParaRPr lang="en-US" dirty="0">
              <a:solidFill>
                <a:srgbClr val="1D315B"/>
              </a:solidFill>
              <a:latin typeface="Arial" charset="0"/>
            </a:endParaRPr>
          </a:p>
        </p:txBody>
      </p:sp>
      <p:sp>
        <p:nvSpPr>
          <p:cNvPr id="39" name="TextBox 38">
            <a:extLst>
              <a:ext uri="{FF2B5EF4-FFF2-40B4-BE49-F238E27FC236}">
                <a16:creationId xmlns:a16="http://schemas.microsoft.com/office/drawing/2014/main" id="{6C1154FE-90A3-AB4E-8935-AEDE231697E7}"/>
              </a:ext>
            </a:extLst>
          </p:cNvPr>
          <p:cNvSpPr txBox="1"/>
          <p:nvPr>
            <p:custDataLst>
              <p:tags r:id="rId21"/>
            </p:custDataLst>
          </p:nvPr>
        </p:nvSpPr>
        <p:spPr bwMode="auto">
          <a:xfrm rot="16200000">
            <a:off x="-540533" y="3403677"/>
            <a:ext cx="3471095"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latin typeface="Arial" charset="0"/>
              </a:rPr>
              <a:t>log (people per computer)</a:t>
            </a:r>
          </a:p>
        </p:txBody>
      </p:sp>
      <p:sp>
        <p:nvSpPr>
          <p:cNvPr id="40" name="TextBox 39">
            <a:extLst>
              <a:ext uri="{FF2B5EF4-FFF2-40B4-BE49-F238E27FC236}">
                <a16:creationId xmlns:a16="http://schemas.microsoft.com/office/drawing/2014/main" id="{DF6C91B5-FC52-5A46-B1AC-805485750F49}"/>
              </a:ext>
            </a:extLst>
          </p:cNvPr>
          <p:cNvSpPr txBox="1"/>
          <p:nvPr>
            <p:custDataLst>
              <p:tags r:id="rId22"/>
            </p:custDataLst>
          </p:nvPr>
        </p:nvSpPr>
        <p:spPr>
          <a:xfrm>
            <a:off x="1883667" y="4402144"/>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23"/>
            </p:custDataLst>
          </p:nvPr>
        </p:nvSpPr>
        <p:spPr>
          <a:xfrm>
            <a:off x="5099070" y="3149039"/>
            <a:ext cx="1130647"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24"/>
            </p:custDataLst>
          </p:nvPr>
        </p:nvSpPr>
        <p:spPr>
          <a:xfrm>
            <a:off x="4618413" y="2073471"/>
            <a:ext cx="1660267"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25"/>
            </p:custDataLst>
          </p:nvPr>
        </p:nvSpPr>
        <p:spPr>
          <a:xfrm>
            <a:off x="3269444" y="5011689"/>
            <a:ext cx="1413309" cy="498598"/>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26"/>
            </p:custDataLst>
          </p:nvPr>
        </p:nvSpPr>
        <p:spPr>
          <a:xfrm>
            <a:off x="3888164" y="1152934"/>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27"/>
            </p:custDataLst>
          </p:nvPr>
        </p:nvSpPr>
        <p:spPr>
          <a:xfrm>
            <a:off x="4632291" y="5582147"/>
            <a:ext cx="1413309" cy="301621"/>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28"/>
            </p:custDataLst>
          </p:nvPr>
        </p:nvSpPr>
        <p:spPr>
          <a:xfrm>
            <a:off x="6517512" y="4058163"/>
            <a:ext cx="1616000" cy="301621"/>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6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40" cstate="hqprint">
            <a:extLst>
              <a:ext uri="{BEBA8EAE-BF5A-486C-A8C5-ECC9F3942E4B}">
                <a14:imgProps xmlns:a14="http://schemas.microsoft.com/office/drawing/2010/main">
                  <a14:imgLayer r:embed="rId41">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3659798" y="4358957"/>
            <a:ext cx="632604" cy="567413"/>
          </a:xfrm>
          <a:prstGeom prst="rect">
            <a:avLst/>
          </a:prstGeom>
          <a:noFill/>
          <a:extLst>
            <a:ext uri="{909E8E84-426E-40DD-AFC4-6F175D3DCCD1}">
              <a14:hiddenFill xmlns:a14="http://schemas.microsoft.com/office/drawing/2010/main">
                <a:solidFill>
                  <a:srgbClr val="FFFFFF"/>
                </a:solidFill>
              </a14:hiddenFill>
            </a:ext>
          </a:extLst>
        </p:spPr>
      </p:pic>
      <p:sp>
        <p:nvSpPr>
          <p:cNvPr id="48" name="5-Point Star 47">
            <a:extLst>
              <a:ext uri="{FF2B5EF4-FFF2-40B4-BE49-F238E27FC236}">
                <a16:creationId xmlns:a16="http://schemas.microsoft.com/office/drawing/2014/main" id="{ABE2F3E3-2A5E-1A4E-9B87-F783957148C0}"/>
              </a:ext>
            </a:extLst>
          </p:cNvPr>
          <p:cNvSpPr/>
          <p:nvPr/>
        </p:nvSpPr>
        <p:spPr>
          <a:xfrm>
            <a:off x="7313398" y="6042941"/>
            <a:ext cx="113881" cy="11388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49" name="Straight Connector 48">
            <a:extLst>
              <a:ext uri="{FF2B5EF4-FFF2-40B4-BE49-F238E27FC236}">
                <a16:creationId xmlns:a16="http://schemas.microsoft.com/office/drawing/2014/main" id="{250CC057-C9F7-B646-8D3F-B52C53F2365B}"/>
              </a:ext>
            </a:extLst>
          </p:cNvPr>
          <p:cNvCxnSpPr>
            <a:cxnSpLocks/>
          </p:cNvCxnSpPr>
          <p:nvPr/>
        </p:nvCxnSpPr>
        <p:spPr>
          <a:xfrm>
            <a:off x="6771435" y="5914546"/>
            <a:ext cx="477549" cy="1504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42" cstate="hqprint">
            <a:extLst>
              <a:ext uri="{BEBA8EAE-BF5A-486C-A8C5-ECC9F3942E4B}">
                <a14:imgProps xmlns:a14="http://schemas.microsoft.com/office/drawing/2010/main">
                  <a14:imgLayer r:embed="rId43">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6307681" y="5086743"/>
            <a:ext cx="952732" cy="97040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B79F48E-AB04-7A4D-8111-18BD566353DD}"/>
              </a:ext>
            </a:extLst>
          </p:cNvPr>
          <p:cNvSpPr txBox="1"/>
          <p:nvPr>
            <p:custDataLst>
              <p:tags r:id="rId29"/>
            </p:custDataLst>
          </p:nvPr>
        </p:nvSpPr>
        <p:spPr bwMode="auto">
          <a:xfrm>
            <a:off x="8046038" y="3215083"/>
            <a:ext cx="3207517" cy="371320"/>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133" b="1" dirty="0">
                <a:solidFill>
                  <a:srgbClr val="00B050"/>
                </a:solidFill>
                <a:latin typeface="Seravek Light" panose="020B0503040000020004" pitchFamily="34" charset="0"/>
              </a:rPr>
              <a:t>100 – 1000’s per person</a:t>
            </a:r>
          </a:p>
        </p:txBody>
      </p:sp>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30"/>
            </p:custDataLst>
          </p:nvPr>
        </p:nvPicPr>
        <p:blipFill>
          <a:blip r:embed="rId44" cstate="print">
            <a:extLst>
              <a:ext uri="{28A0092B-C50C-407E-A947-70E740481C1C}">
                <a14:useLocalDpi xmlns:a14="http://schemas.microsoft.com/office/drawing/2010/main"/>
              </a:ext>
            </a:extLst>
          </a:blip>
          <a:srcRect/>
          <a:stretch>
            <a:fillRect/>
          </a:stretch>
        </p:blipFill>
        <p:spPr bwMode="auto">
          <a:xfrm>
            <a:off x="5305515" y="3749602"/>
            <a:ext cx="818540" cy="756528"/>
          </a:xfrm>
          <a:prstGeom prst="rect">
            <a:avLst/>
          </a:prstGeom>
          <a:noFill/>
          <a:ln w="9525">
            <a:noFill/>
            <a:miter lim="800000"/>
            <a:headEnd/>
            <a:tailEnd/>
          </a:ln>
        </p:spPr>
      </p:pic>
      <p:cxnSp>
        <p:nvCxnSpPr>
          <p:cNvPr id="62" name="Straight Connector 61">
            <a:extLst>
              <a:ext uri="{FF2B5EF4-FFF2-40B4-BE49-F238E27FC236}">
                <a16:creationId xmlns:a16="http://schemas.microsoft.com/office/drawing/2014/main" id="{42179F36-35F1-2D47-B1CF-BFEE203B2324}"/>
              </a:ext>
            </a:extLst>
          </p:cNvPr>
          <p:cNvCxnSpPr>
            <a:cxnSpLocks/>
          </p:cNvCxnSpPr>
          <p:nvPr/>
        </p:nvCxnSpPr>
        <p:spPr>
          <a:xfrm flipV="1">
            <a:off x="7448061" y="5469796"/>
            <a:ext cx="1195955" cy="676791"/>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AE3DD3D-B51A-3040-8744-C04C3DF295B4}"/>
              </a:ext>
            </a:extLst>
          </p:cNvPr>
          <p:cNvSpPr txBox="1"/>
          <p:nvPr>
            <p:custDataLst>
              <p:tags r:id="rId31"/>
            </p:custDataLst>
          </p:nvPr>
        </p:nvSpPr>
        <p:spPr>
          <a:xfrm>
            <a:off x="8437940" y="2848243"/>
            <a:ext cx="2269067" cy="406265"/>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2400" b="1" dirty="0">
                <a:solidFill>
                  <a:schemeClr val="tx2"/>
                </a:solidFill>
                <a:latin typeface="Segoe UI Semilight" panose="020B0402040204020203" pitchFamily="34" charset="0"/>
                <a:cs typeface="Segoe UI Semilight" panose="020B0402040204020203" pitchFamily="34" charset="0"/>
              </a:rPr>
              <a:t>Smart Dust</a:t>
            </a:r>
          </a:p>
        </p:txBody>
      </p:sp>
      <p:pic>
        <p:nvPicPr>
          <p:cNvPr id="52" name="Picture 51" descr="m3_crop_1000x378.pdf">
            <a:extLst>
              <a:ext uri="{FF2B5EF4-FFF2-40B4-BE49-F238E27FC236}">
                <a16:creationId xmlns:a16="http://schemas.microsoft.com/office/drawing/2014/main" id="{D6CCD9B2-F689-A24B-BCE3-BAA4B6052A38}"/>
              </a:ext>
            </a:extLst>
          </p:cNvPr>
          <p:cNvPicPr>
            <a:picLocks noChangeAspect="1"/>
          </p:cNvPicPr>
          <p:nvPr/>
        </p:nvPicPr>
        <p:blipFill rotWithShape="1">
          <a:blip r:embed="rId45" cstate="hqprint">
            <a:extLst>
              <a:ext uri="{28A0092B-C50C-407E-A947-70E740481C1C}">
                <a14:useLocalDpi xmlns:a14="http://schemas.microsoft.com/office/drawing/2010/main"/>
              </a:ext>
            </a:extLst>
          </a:blip>
          <a:srcRect/>
          <a:stretch/>
        </p:blipFill>
        <p:spPr>
          <a:xfrm>
            <a:off x="8668348" y="3685317"/>
            <a:ext cx="2286045" cy="1784479"/>
          </a:xfrm>
          <a:prstGeom prst="rect">
            <a:avLst/>
          </a:prstGeom>
          <a:ln w="25400">
            <a:solidFill>
              <a:schemeClr val="tx1"/>
            </a:solidFill>
          </a:ln>
        </p:spPr>
      </p:pic>
      <p:sp>
        <p:nvSpPr>
          <p:cNvPr id="55" name="Rectangle 54">
            <a:extLst>
              <a:ext uri="{FF2B5EF4-FFF2-40B4-BE49-F238E27FC236}">
                <a16:creationId xmlns:a16="http://schemas.microsoft.com/office/drawing/2014/main" id="{B2C65D24-341B-464A-882C-0CD9E872F238}"/>
              </a:ext>
            </a:extLst>
          </p:cNvPr>
          <p:cNvSpPr/>
          <p:nvPr/>
        </p:nvSpPr>
        <p:spPr>
          <a:xfrm>
            <a:off x="7490282" y="1086309"/>
            <a:ext cx="4358888" cy="1528945"/>
          </a:xfrm>
          <a:prstGeom prst="rect">
            <a:avLst/>
          </a:prstGeom>
        </p:spPr>
        <p:txBody>
          <a:bodyPr wrap="square">
            <a:spAutoFit/>
          </a:bodyPr>
          <a:lstStyle/>
          <a:p>
            <a:pPr eaLnBrk="0" hangingPunct="0">
              <a:defRPr/>
            </a:pPr>
            <a:r>
              <a:rPr lang="ja-JP" altLang="en-US" sz="1867" i="1" dirty="0">
                <a:solidFill>
                  <a:srgbClr val="CC0000"/>
                </a:solidFill>
              </a:rPr>
              <a:t>“</a:t>
            </a:r>
            <a:r>
              <a:rPr lang="en-US" altLang="ja-JP" sz="1867" i="1" dirty="0">
                <a:solidFill>
                  <a:srgbClr val="CC0000"/>
                </a:solidFill>
              </a:rPr>
              <a:t>Roughly every decade a new, lower priced computer class forms based on a new programming platform, network, and interface resulting in new usage and the establishment of a new industry.</a:t>
            </a:r>
            <a:r>
              <a:rPr lang="ja-JP" altLang="en-US" sz="1867" i="1" dirty="0">
                <a:solidFill>
                  <a:srgbClr val="CC0000"/>
                </a:solidFill>
              </a:rPr>
              <a:t>”</a:t>
            </a:r>
            <a:endParaRPr lang="en-US" sz="1867" i="1" dirty="0">
              <a:solidFill>
                <a:srgbClr val="CC0000"/>
              </a:solidFill>
            </a:endParaRPr>
          </a:p>
        </p:txBody>
      </p:sp>
      <p:sp>
        <p:nvSpPr>
          <p:cNvPr id="56" name="TextBox 55">
            <a:extLst>
              <a:ext uri="{FF2B5EF4-FFF2-40B4-BE49-F238E27FC236}">
                <a16:creationId xmlns:a16="http://schemas.microsoft.com/office/drawing/2014/main" id="{8622A73B-5ECC-6647-9DE2-665F95511E38}"/>
              </a:ext>
            </a:extLst>
          </p:cNvPr>
          <p:cNvSpPr txBox="1"/>
          <p:nvPr>
            <p:custDataLst>
              <p:tags r:id="rId32"/>
            </p:custDataLst>
          </p:nvPr>
        </p:nvSpPr>
        <p:spPr>
          <a:xfrm>
            <a:off x="7173499" y="2581115"/>
            <a:ext cx="4674176" cy="336567"/>
          </a:xfrm>
          <a:prstGeom prst="rect">
            <a:avLst/>
          </a:prstGeom>
          <a:noFill/>
        </p:spPr>
        <p:txBody>
          <a:bodyPr wrap="square">
            <a:prstTxWarp prst="textNoShape">
              <a:avLst/>
            </a:prstTxWarp>
            <a:spAutoFit/>
          </a:bodyPr>
          <a:lstStyle/>
          <a:p>
            <a:pPr algn="ctr" eaLnBrk="0" fontAlgn="ctr" hangingPunct="0">
              <a:lnSpc>
                <a:spcPct val="80000"/>
              </a:lnSpc>
              <a:spcBef>
                <a:spcPct val="50000"/>
              </a:spcBef>
              <a:buClr>
                <a:srgbClr val="FFFFFF"/>
              </a:buClr>
              <a:buSzPct val="125000"/>
              <a:buFont typeface="Wingdings" pitchFamily="1" charset="2"/>
              <a:buNone/>
            </a:pPr>
            <a:r>
              <a:rPr lang="en-US" sz="1867" b="1" dirty="0">
                <a:solidFill>
                  <a:srgbClr val="1D315B"/>
                </a:solidFill>
                <a:latin typeface="Arial" pitchFamily="1" charset="0"/>
              </a:rPr>
              <a:t>[Bell et al. </a:t>
            </a:r>
            <a:r>
              <a:rPr lang="en-US" sz="1867" b="1" i="1" dirty="0">
                <a:solidFill>
                  <a:srgbClr val="1D315B"/>
                </a:solidFill>
                <a:latin typeface="Arial" pitchFamily="1" charset="0"/>
              </a:rPr>
              <a:t>Computer, 1972</a:t>
            </a:r>
            <a:r>
              <a:rPr lang="en-US" sz="1867" b="1" dirty="0">
                <a:solidFill>
                  <a:srgbClr val="1D315B"/>
                </a:solidFill>
                <a:latin typeface="Arial" pitchFamily="1" charset="0"/>
              </a:rPr>
              <a:t>, ACM, 2008]</a:t>
            </a:r>
          </a:p>
        </p:txBody>
      </p:sp>
      <p:sp>
        <p:nvSpPr>
          <p:cNvPr id="53" name="Footer Placeholder 1">
            <a:extLst>
              <a:ext uri="{FF2B5EF4-FFF2-40B4-BE49-F238E27FC236}">
                <a16:creationId xmlns:a16="http://schemas.microsoft.com/office/drawing/2014/main" id="{DE29494F-BCC8-CD08-A1CF-43A2E2400DAB}"/>
              </a:ext>
            </a:extLst>
          </p:cNvPr>
          <p:cNvSpPr>
            <a:spLocks noGrp="1"/>
          </p:cNvSpPr>
          <p:nvPr>
            <p:ph type="ftr" sz="quarter" idx="11"/>
          </p:nvPr>
        </p:nvSpPr>
        <p:spPr>
          <a:xfrm>
            <a:off x="3354525" y="6520674"/>
            <a:ext cx="6325974" cy="365125"/>
          </a:xfrm>
        </p:spPr>
        <p:txBody>
          <a:bodyPr/>
          <a:lstStyle/>
          <a:p>
            <a:r>
              <a:rPr lang="sv-SE" sz="1200" dirty="0" err="1"/>
              <a:t>Courtesy</a:t>
            </a:r>
            <a:r>
              <a:rPr lang="sv-SE" sz="1200" dirty="0"/>
              <a:t>: From a </a:t>
            </a:r>
            <a:r>
              <a:rPr lang="sv-SE" sz="1200" dirty="0" err="1"/>
              <a:t>course</a:t>
            </a:r>
            <a:r>
              <a:rPr lang="sv-SE" sz="1200" dirty="0"/>
              <a:t> </a:t>
            </a:r>
            <a:r>
              <a:rPr lang="sv-SE" sz="1200" dirty="0" err="1"/>
              <a:t>offered</a:t>
            </a:r>
            <a:r>
              <a:rPr lang="sv-SE" sz="1200" dirty="0"/>
              <a:t> by Pat </a:t>
            </a:r>
            <a:r>
              <a:rPr lang="sv-SE" sz="1200" dirty="0" err="1"/>
              <a:t>Pannuto</a:t>
            </a:r>
            <a:r>
              <a:rPr lang="sv-SE" sz="1200" dirty="0"/>
              <a:t> (University </a:t>
            </a:r>
            <a:r>
              <a:rPr lang="sv-SE" sz="1200" dirty="0" err="1"/>
              <a:t>of</a:t>
            </a:r>
            <a:r>
              <a:rPr lang="sv-SE" sz="1200" dirty="0"/>
              <a:t> California, San Diego)</a:t>
            </a:r>
          </a:p>
        </p:txBody>
      </p:sp>
    </p:spTree>
    <p:extLst>
      <p:ext uri="{BB962C8B-B14F-4D97-AF65-F5344CB8AC3E}">
        <p14:creationId xmlns:p14="http://schemas.microsoft.com/office/powerpoint/2010/main" val="7799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36" grpId="0"/>
      <p:bldP spid="37" grpId="0" animBg="1"/>
      <p:bldP spid="38" grpId="0" animBg="1"/>
      <p:bldP spid="39"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2AFC04-EEA4-4EAD-82B7-722B26FD681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814" r="-1" b="111"/>
          <a:stretch/>
        </p:blipFill>
        <p:spPr bwMode="auto">
          <a:xfrm>
            <a:off x="2707531" y="2784957"/>
            <a:ext cx="6720331" cy="28449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mj-lt"/>
              </a:rPr>
              <a:t>Fourth quarter of 2020. Arm shipped 4.4 billion Cortex-M processors</a:t>
            </a:r>
          </a:p>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3797204" y="5640001"/>
            <a:ext cx="5872883" cy="338554"/>
          </a:xfrm>
          <a:prstGeom prst="rect">
            <a:avLst/>
          </a:prstGeom>
          <a:noFill/>
        </p:spPr>
        <p:txBody>
          <a:bodyPr wrap="square" rtlCol="0">
            <a:spAutoFit/>
          </a:bodyPr>
          <a:lstStyle/>
          <a:p>
            <a:r>
              <a:rPr lang="en-US" sz="1600" dirty="0">
                <a:latin typeface="+mj-lt"/>
              </a:rPr>
              <a:t>ARM Press Release (Feb 11, 2021) reporting on Fourth Quarter 2020</a:t>
            </a: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21</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Trillion embedded devices will be deployed soon</a:t>
            </a:r>
          </a:p>
        </p:txBody>
      </p:sp>
      <p:sp>
        <p:nvSpPr>
          <p:cNvPr id="2" name="Footer Placeholder 1">
            <a:extLst>
              <a:ext uri="{FF2B5EF4-FFF2-40B4-BE49-F238E27FC236}">
                <a16:creationId xmlns:a16="http://schemas.microsoft.com/office/drawing/2014/main" id="{AFEB1118-67F5-4997-86D8-2AC2D91D6478}"/>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50720910"/>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EB96C96-4A30-4719-AB2B-69D4449E62F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mj-lt"/>
            </a:endParaRPr>
          </a:p>
          <a:p>
            <a:pPr lvl="1"/>
            <a:endParaRPr lang="en-US" dirty="0">
              <a:latin typeface="+mj-lt"/>
            </a:endParaRPr>
          </a:p>
          <a:p>
            <a:pPr lvl="1"/>
            <a:endParaRPr lang="en-US" dirty="0">
              <a:latin typeface="+mj-lt"/>
            </a:endParaRPr>
          </a:p>
          <a:p>
            <a:pPr marL="0" indent="0" algn="ctr">
              <a:buFont typeface="Arial" panose="020B0604020202020204" pitchFamily="34" charset="0"/>
              <a:buNone/>
            </a:pPr>
            <a:endParaRPr lang="en-US" dirty="0">
              <a:latin typeface="+mj-lt"/>
            </a:endParaRPr>
          </a:p>
        </p:txBody>
      </p:sp>
      <p:sp>
        <p:nvSpPr>
          <p:cNvPr id="9" name="TextBox 8">
            <a:extLst>
              <a:ext uri="{FF2B5EF4-FFF2-40B4-BE49-F238E27FC236}">
                <a16:creationId xmlns:a16="http://schemas.microsoft.com/office/drawing/2014/main" id="{8D750B0E-4669-413E-A0C2-2103B141C806}"/>
              </a:ext>
            </a:extLst>
          </p:cNvPr>
          <p:cNvSpPr txBox="1"/>
          <p:nvPr/>
        </p:nvSpPr>
        <p:spPr>
          <a:xfrm>
            <a:off x="4925148" y="5417864"/>
            <a:ext cx="1580787" cy="338554"/>
          </a:xfrm>
          <a:prstGeom prst="rect">
            <a:avLst/>
          </a:prstGeom>
          <a:noFill/>
        </p:spPr>
        <p:txBody>
          <a:bodyPr wrap="square" rtlCol="0">
            <a:spAutoFit/>
          </a:bodyPr>
          <a:lstStyle/>
          <a:p>
            <a:r>
              <a:rPr lang="en-GB" sz="1600" dirty="0">
                <a:latin typeface="+mj-lt"/>
              </a:rPr>
              <a:t>Courtesy: CISCO</a:t>
            </a:r>
            <a:endParaRPr lang="en-US" sz="1600" dirty="0">
              <a:latin typeface="+mj-lt"/>
            </a:endParaRPr>
          </a:p>
        </p:txBody>
      </p:sp>
      <p:sp>
        <p:nvSpPr>
          <p:cNvPr id="6" name="Slide Number Placeholder 5">
            <a:extLst>
              <a:ext uri="{FF2B5EF4-FFF2-40B4-BE49-F238E27FC236}">
                <a16:creationId xmlns:a16="http://schemas.microsoft.com/office/drawing/2014/main" id="{F932E3D5-EF08-4BE2-B98F-50E8E74F24B5}"/>
              </a:ext>
            </a:extLst>
          </p:cNvPr>
          <p:cNvSpPr>
            <a:spLocks noGrp="1"/>
          </p:cNvSpPr>
          <p:nvPr>
            <p:ph type="sldNum" sz="quarter" idx="12"/>
          </p:nvPr>
        </p:nvSpPr>
        <p:spPr/>
        <p:txBody>
          <a:bodyPr/>
          <a:lstStyle/>
          <a:p>
            <a:fld id="{687B7451-1438-CB4A-8106-82A64F1C7D7B}" type="slidenum">
              <a:rPr lang="sv-SE" smtClean="0"/>
              <a:t>22</a:t>
            </a:fld>
            <a:endParaRPr lang="sv-SE" dirty="0"/>
          </a:p>
        </p:txBody>
      </p:sp>
      <p:sp>
        <p:nvSpPr>
          <p:cNvPr id="14" name="Title 1">
            <a:extLst>
              <a:ext uri="{FF2B5EF4-FFF2-40B4-BE49-F238E27FC236}">
                <a16:creationId xmlns:a16="http://schemas.microsoft.com/office/drawing/2014/main" id="{97EC6377-C132-44C1-8090-EE080BD650B1}"/>
              </a:ext>
            </a:extLst>
          </p:cNvPr>
          <p:cNvSpPr txBox="1">
            <a:spLocks/>
          </p:cNvSpPr>
          <p:nvPr/>
        </p:nvSpPr>
        <p:spPr>
          <a:xfrm>
            <a:off x="787710" y="365125"/>
            <a:ext cx="112823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Other predictions about IoT scale</a:t>
            </a:r>
          </a:p>
        </p:txBody>
      </p:sp>
      <p:sp>
        <p:nvSpPr>
          <p:cNvPr id="2" name="Footer Placeholder 1">
            <a:extLst>
              <a:ext uri="{FF2B5EF4-FFF2-40B4-BE49-F238E27FC236}">
                <a16:creationId xmlns:a16="http://schemas.microsoft.com/office/drawing/2014/main" id="{29B56D5D-75D2-4233-8F7D-D3747D723E54}"/>
              </a:ext>
            </a:extLst>
          </p:cNvPr>
          <p:cNvSpPr>
            <a:spLocks noGrp="1"/>
          </p:cNvSpPr>
          <p:nvPr>
            <p:ph type="ftr" sz="quarter" idx="11"/>
          </p:nvPr>
        </p:nvSpPr>
        <p:spPr/>
        <p:txBody>
          <a:bodyPr/>
          <a:lstStyle/>
          <a:p>
            <a:r>
              <a:rPr lang="sv-SE" dirty="0" err="1"/>
              <a:t>ambujv@nus.edu.sg</a:t>
            </a:r>
            <a:endParaRPr lang="sv-SE" dirty="0"/>
          </a:p>
        </p:txBody>
      </p:sp>
      <p:pic>
        <p:nvPicPr>
          <p:cNvPr id="10" name="Picture 9">
            <a:extLst>
              <a:ext uri="{FF2B5EF4-FFF2-40B4-BE49-F238E27FC236}">
                <a16:creationId xmlns:a16="http://schemas.microsoft.com/office/drawing/2014/main" id="{05FAA8EF-0550-C191-DC95-FC83020D3F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062" y="2017863"/>
            <a:ext cx="5903873" cy="3377040"/>
          </a:xfrm>
          <a:prstGeom prst="rect">
            <a:avLst/>
          </a:prstGeom>
        </p:spPr>
      </p:pic>
      <p:pic>
        <p:nvPicPr>
          <p:cNvPr id="11" name="Picture 10">
            <a:extLst>
              <a:ext uri="{FF2B5EF4-FFF2-40B4-BE49-F238E27FC236}">
                <a16:creationId xmlns:a16="http://schemas.microsoft.com/office/drawing/2014/main" id="{6502EBC2-E43C-E569-3812-8BAECCAF716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93199" y="2176531"/>
            <a:ext cx="4921521" cy="3075950"/>
          </a:xfrm>
          <a:prstGeom prst="rect">
            <a:avLst/>
          </a:prstGeom>
        </p:spPr>
      </p:pic>
      <p:sp>
        <p:nvSpPr>
          <p:cNvPr id="12" name="TextBox 11">
            <a:extLst>
              <a:ext uri="{FF2B5EF4-FFF2-40B4-BE49-F238E27FC236}">
                <a16:creationId xmlns:a16="http://schemas.microsoft.com/office/drawing/2014/main" id="{E13450BB-B7F3-C2F5-FCA0-0E53C84ADC02}"/>
              </a:ext>
            </a:extLst>
          </p:cNvPr>
          <p:cNvSpPr txBox="1"/>
          <p:nvPr/>
        </p:nvSpPr>
        <p:spPr>
          <a:xfrm>
            <a:off x="10402130" y="5399770"/>
            <a:ext cx="1463040" cy="338554"/>
          </a:xfrm>
          <a:prstGeom prst="rect">
            <a:avLst/>
          </a:prstGeom>
          <a:noFill/>
        </p:spPr>
        <p:txBody>
          <a:bodyPr wrap="square" rtlCol="0">
            <a:spAutoFit/>
          </a:bodyPr>
          <a:lstStyle/>
          <a:p>
            <a:r>
              <a:rPr lang="en-GB" sz="1600" dirty="0">
                <a:latin typeface="+mj-lt"/>
              </a:rPr>
              <a:t>Courtesy: Intel</a:t>
            </a:r>
            <a:endParaRPr lang="en-US" sz="1600" dirty="0">
              <a:latin typeface="+mj-lt"/>
            </a:endParaRPr>
          </a:p>
        </p:txBody>
      </p:sp>
    </p:spTree>
    <p:extLst>
      <p:ext uri="{BB962C8B-B14F-4D97-AF65-F5344CB8AC3E}">
        <p14:creationId xmlns:p14="http://schemas.microsoft.com/office/powerpoint/2010/main" val="2178049205"/>
      </p:ext>
    </p:extLst>
  </p:cSld>
  <p:clrMapOvr>
    <a:masterClrMapping/>
  </p:clrMapOvr>
  <mc:AlternateContent xmlns:mc="http://schemas.openxmlformats.org/markup-compatibility/2006" xmlns:p14="http://schemas.microsoft.com/office/powerpoint/2010/main">
    <mc:Choice Requires="p14">
      <p:transition spd="slow" p14:dur="2000" advTm="71650"/>
    </mc:Choice>
    <mc:Fallback xmlns="">
      <p:transition spd="slow" advTm="7165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5400" dirty="0"/>
              <a:t>However, this rapid growth may stop!</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443126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899E-7B56-CB41-A64E-3311231CC77B}"/>
              </a:ext>
            </a:extLst>
          </p:cNvPr>
          <p:cNvSpPr>
            <a:spLocks noGrp="1"/>
          </p:cNvSpPr>
          <p:nvPr>
            <p:ph type="title"/>
          </p:nvPr>
        </p:nvSpPr>
        <p:spPr>
          <a:xfrm>
            <a:off x="412337" y="105625"/>
            <a:ext cx="11160617" cy="1325563"/>
          </a:xfrm>
        </p:spPr>
        <p:txBody>
          <a:bodyPr/>
          <a:lstStyle/>
          <a:p>
            <a:r>
              <a:rPr lang="en-US" dirty="0">
                <a:latin typeface="+mn-lt"/>
              </a:rPr>
              <a:t>Word of caution: Mind the hype</a:t>
            </a:r>
          </a:p>
        </p:txBody>
      </p:sp>
      <p:sp>
        <p:nvSpPr>
          <p:cNvPr id="4" name="Slide Number Placeholder 3">
            <a:extLst>
              <a:ext uri="{FF2B5EF4-FFF2-40B4-BE49-F238E27FC236}">
                <a16:creationId xmlns:a16="http://schemas.microsoft.com/office/drawing/2014/main" id="{FA14EE83-F74C-384A-A89D-97A1CCC66F32}"/>
              </a:ext>
            </a:extLst>
          </p:cNvPr>
          <p:cNvSpPr>
            <a:spLocks noGrp="1"/>
          </p:cNvSpPr>
          <p:nvPr>
            <p:ph type="sldNum" sz="quarter" idx="12"/>
          </p:nvPr>
        </p:nvSpPr>
        <p:spPr/>
        <p:txBody>
          <a:bodyPr/>
          <a:lstStyle/>
          <a:p>
            <a:fld id="{434A358D-2637-E146-A3BD-05BD470B507B}" type="slidenum">
              <a:rPr lang="en-US" smtClean="0"/>
              <a:t>24</a:t>
            </a:fld>
            <a:endParaRPr lang="en-US"/>
          </a:p>
        </p:txBody>
      </p:sp>
      <p:pic>
        <p:nvPicPr>
          <p:cNvPr id="5" name="Picture 4">
            <a:extLst>
              <a:ext uri="{FF2B5EF4-FFF2-40B4-BE49-F238E27FC236}">
                <a16:creationId xmlns:a16="http://schemas.microsoft.com/office/drawing/2014/main" id="{0AC91795-403E-8F4C-910A-75433C047545}"/>
              </a:ext>
            </a:extLst>
          </p:cNvPr>
          <p:cNvPicPr>
            <a:picLocks noChangeAspect="1"/>
          </p:cNvPicPr>
          <p:nvPr/>
        </p:nvPicPr>
        <p:blipFill>
          <a:blip r:embed="rId2"/>
          <a:stretch>
            <a:fillRect/>
          </a:stretch>
        </p:blipFill>
        <p:spPr>
          <a:xfrm>
            <a:off x="2915944" y="1531247"/>
            <a:ext cx="6360112" cy="4386284"/>
          </a:xfrm>
          <a:prstGeom prst="rect">
            <a:avLst/>
          </a:prstGeom>
        </p:spPr>
      </p:pic>
      <p:sp>
        <p:nvSpPr>
          <p:cNvPr id="6" name="Footer Placeholder 1">
            <a:extLst>
              <a:ext uri="{FF2B5EF4-FFF2-40B4-BE49-F238E27FC236}">
                <a16:creationId xmlns:a16="http://schemas.microsoft.com/office/drawing/2014/main" id="{C400833B-BBB9-753D-6A9D-DE6A91BCB85D}"/>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847100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899E-7B56-CB41-A64E-3311231CC77B}"/>
              </a:ext>
            </a:extLst>
          </p:cNvPr>
          <p:cNvSpPr>
            <a:spLocks noGrp="1"/>
          </p:cNvSpPr>
          <p:nvPr>
            <p:ph type="title"/>
          </p:nvPr>
        </p:nvSpPr>
        <p:spPr>
          <a:xfrm>
            <a:off x="412337" y="105625"/>
            <a:ext cx="11160617" cy="1325563"/>
          </a:xfrm>
        </p:spPr>
        <p:txBody>
          <a:bodyPr/>
          <a:lstStyle/>
          <a:p>
            <a:r>
              <a:rPr lang="en-US" dirty="0">
                <a:latin typeface="+mn-lt"/>
              </a:rPr>
              <a:t>Word of caution: Mind the hype</a:t>
            </a:r>
          </a:p>
        </p:txBody>
      </p:sp>
      <p:sp>
        <p:nvSpPr>
          <p:cNvPr id="4" name="Slide Number Placeholder 3">
            <a:extLst>
              <a:ext uri="{FF2B5EF4-FFF2-40B4-BE49-F238E27FC236}">
                <a16:creationId xmlns:a16="http://schemas.microsoft.com/office/drawing/2014/main" id="{FA14EE83-F74C-384A-A89D-97A1CCC66F32}"/>
              </a:ext>
            </a:extLst>
          </p:cNvPr>
          <p:cNvSpPr>
            <a:spLocks noGrp="1"/>
          </p:cNvSpPr>
          <p:nvPr>
            <p:ph type="sldNum" sz="quarter" idx="12"/>
          </p:nvPr>
        </p:nvSpPr>
        <p:spPr/>
        <p:txBody>
          <a:bodyPr/>
          <a:lstStyle/>
          <a:p>
            <a:fld id="{434A358D-2637-E146-A3BD-05BD470B507B}" type="slidenum">
              <a:rPr lang="en-US" smtClean="0"/>
              <a:t>25</a:t>
            </a:fld>
            <a:endParaRPr lang="en-US"/>
          </a:p>
        </p:txBody>
      </p:sp>
      <p:pic>
        <p:nvPicPr>
          <p:cNvPr id="6" name="Picture 4" descr="Gartner Hype Cycle for Emerging Technologies, 2017">
            <a:extLst>
              <a:ext uri="{FF2B5EF4-FFF2-40B4-BE49-F238E27FC236}">
                <a16:creationId xmlns:a16="http://schemas.microsoft.com/office/drawing/2014/main" id="{E6A16895-372D-C2E2-4145-99C8765D4C5F}"/>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186324" y="1768655"/>
            <a:ext cx="5806321" cy="40917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artner Hype Cycle for Emerging Technologies, 2018">
            <a:extLst>
              <a:ext uri="{FF2B5EF4-FFF2-40B4-BE49-F238E27FC236}">
                <a16:creationId xmlns:a16="http://schemas.microsoft.com/office/drawing/2014/main" id="{25A23765-CD9A-BA7B-8975-FFAD7DD5CD5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4042" t="4005" r="4784" b="19285"/>
          <a:stretch/>
        </p:blipFill>
        <p:spPr bwMode="auto">
          <a:xfrm>
            <a:off x="6199357" y="1773096"/>
            <a:ext cx="5741534" cy="408447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
            <a:extLst>
              <a:ext uri="{FF2B5EF4-FFF2-40B4-BE49-F238E27FC236}">
                <a16:creationId xmlns:a16="http://schemas.microsoft.com/office/drawing/2014/main" id="{277812B8-B847-17A6-4D41-E2FE3B578F1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7137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902" y="3142141"/>
            <a:ext cx="11942195" cy="1762906"/>
          </a:xfrm>
        </p:spPr>
        <p:txBody>
          <a:bodyPr>
            <a:normAutofit/>
          </a:bodyPr>
          <a:lstStyle/>
          <a:p>
            <a:pPr marL="0" indent="0" algn="ctr">
              <a:buNone/>
            </a:pPr>
            <a:r>
              <a:rPr lang="en-US" sz="4800" dirty="0"/>
              <a:t>Internet of things has an energy challenge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888879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7710" y="1325018"/>
            <a:ext cx="11185245" cy="2465897"/>
          </a:xfrm>
        </p:spPr>
        <p:txBody>
          <a:bodyPr>
            <a:normAutofit/>
          </a:bodyPr>
          <a:lstStyle/>
          <a:p>
            <a:r>
              <a:rPr lang="en-US" dirty="0">
                <a:latin typeface="+mj-lt"/>
              </a:rPr>
              <a:t>Internet of things devices are extremely energy expensive:</a:t>
            </a:r>
          </a:p>
          <a:p>
            <a:pPr lvl="1"/>
            <a:r>
              <a:rPr lang="en-US" dirty="0">
                <a:latin typeface="+mj-lt"/>
              </a:rPr>
              <a:t>Operate on bulky batteries. Frequent replacement. Challenging  at scale</a:t>
            </a:r>
          </a:p>
          <a:p>
            <a:pPr lvl="1"/>
            <a:r>
              <a:rPr lang="en-US" dirty="0">
                <a:latin typeface="+mj-lt"/>
              </a:rPr>
              <a:t>Challenging to realize novel form factor for the platform (sticker)</a:t>
            </a:r>
          </a:p>
          <a:p>
            <a:r>
              <a:rPr lang="en-US" dirty="0">
                <a:latin typeface="+mj-lt"/>
              </a:rPr>
              <a:t>Energy challenge is biggest hindrance to unlocking  trillions of dollars economic value enabled through the massive deployment of IoT devices</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27</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69069" y="249998"/>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IoT devices are energy expensive, battery-operated</a:t>
            </a:r>
          </a:p>
        </p:txBody>
      </p:sp>
      <p:pic>
        <p:nvPicPr>
          <p:cNvPr id="8" name="Content Placeholder 4" descr="A picture containing camera, phone&#10;&#10;Description automatically generated">
            <a:extLst>
              <a:ext uri="{FF2B5EF4-FFF2-40B4-BE49-F238E27FC236}">
                <a16:creationId xmlns:a16="http://schemas.microsoft.com/office/drawing/2014/main" id="{97CF7CBF-381C-4264-A031-735B1FC91DAC}"/>
              </a:ext>
            </a:extLst>
          </p:cNvPr>
          <p:cNvPicPr>
            <a:picLocks noChangeAspect="1"/>
          </p:cNvPicPr>
          <p:nvPr/>
        </p:nvPicPr>
        <p:blipFill>
          <a:blip r:embed="rId3"/>
          <a:stretch>
            <a:fillRect/>
          </a:stretch>
        </p:blipFill>
        <p:spPr>
          <a:xfrm>
            <a:off x="6473780" y="3754159"/>
            <a:ext cx="4438699" cy="1964307"/>
          </a:xfrm>
          <a:prstGeom prst="rect">
            <a:avLst/>
          </a:prstGeom>
        </p:spPr>
      </p:pic>
      <p:sp>
        <p:nvSpPr>
          <p:cNvPr id="9" name="TextBox 8">
            <a:extLst>
              <a:ext uri="{FF2B5EF4-FFF2-40B4-BE49-F238E27FC236}">
                <a16:creationId xmlns:a16="http://schemas.microsoft.com/office/drawing/2014/main" id="{036456B2-D883-FCE1-B6E8-9421E16E079B}"/>
              </a:ext>
            </a:extLst>
          </p:cNvPr>
          <p:cNvSpPr txBox="1"/>
          <p:nvPr/>
        </p:nvSpPr>
        <p:spPr>
          <a:xfrm>
            <a:off x="6334897" y="5891144"/>
            <a:ext cx="4716464" cy="338554"/>
          </a:xfrm>
          <a:prstGeom prst="rect">
            <a:avLst/>
          </a:prstGeom>
          <a:noFill/>
        </p:spPr>
        <p:txBody>
          <a:bodyPr wrap="square" rtlCol="0">
            <a:spAutoFit/>
          </a:bodyPr>
          <a:lstStyle/>
          <a:p>
            <a:r>
              <a:rPr lang="en-US" sz="1600" dirty="0">
                <a:latin typeface="+mj-lt"/>
              </a:rPr>
              <a:t>Flexible backscatter tag based on </a:t>
            </a:r>
            <a:r>
              <a:rPr lang="en-US" sz="1600" dirty="0" err="1">
                <a:latin typeface="+mj-lt"/>
              </a:rPr>
              <a:t>LoRea</a:t>
            </a:r>
            <a:r>
              <a:rPr lang="en-US" sz="1600" dirty="0">
                <a:latin typeface="+mj-lt"/>
              </a:rPr>
              <a:t> (SENSYS 2017)</a:t>
            </a:r>
          </a:p>
        </p:txBody>
      </p:sp>
      <p:pic>
        <p:nvPicPr>
          <p:cNvPr id="4" name="Picture 3" descr="A picture containing text, electronics, circuit&#10;&#10;Description automatically generated">
            <a:extLst>
              <a:ext uri="{FF2B5EF4-FFF2-40B4-BE49-F238E27FC236}">
                <a16:creationId xmlns:a16="http://schemas.microsoft.com/office/drawing/2014/main" id="{F2AE366E-EAFE-26AA-5A0C-9BDC287C663A}"/>
              </a:ext>
            </a:extLst>
          </p:cNvPr>
          <p:cNvPicPr>
            <a:picLocks noChangeAspect="1"/>
          </p:cNvPicPr>
          <p:nvPr/>
        </p:nvPicPr>
        <p:blipFill>
          <a:blip r:embed="rId4"/>
          <a:stretch>
            <a:fillRect/>
          </a:stretch>
        </p:blipFill>
        <p:spPr>
          <a:xfrm>
            <a:off x="1413347" y="3754159"/>
            <a:ext cx="4438699" cy="2088800"/>
          </a:xfrm>
          <a:prstGeom prst="rect">
            <a:avLst/>
          </a:prstGeom>
        </p:spPr>
      </p:pic>
      <p:sp>
        <p:nvSpPr>
          <p:cNvPr id="20" name="TextBox 19">
            <a:extLst>
              <a:ext uri="{FF2B5EF4-FFF2-40B4-BE49-F238E27FC236}">
                <a16:creationId xmlns:a16="http://schemas.microsoft.com/office/drawing/2014/main" id="{B0C7CEEA-9E9C-7137-9785-7D51F4F5DB68}"/>
              </a:ext>
            </a:extLst>
          </p:cNvPr>
          <p:cNvSpPr txBox="1"/>
          <p:nvPr/>
        </p:nvSpPr>
        <p:spPr>
          <a:xfrm>
            <a:off x="1522883" y="5891144"/>
            <a:ext cx="4076469" cy="338554"/>
          </a:xfrm>
          <a:prstGeom prst="rect">
            <a:avLst/>
          </a:prstGeom>
          <a:noFill/>
        </p:spPr>
        <p:txBody>
          <a:bodyPr wrap="square" rtlCol="0">
            <a:spAutoFit/>
          </a:bodyPr>
          <a:lstStyle/>
          <a:p>
            <a:r>
              <a:rPr lang="en-US" sz="1600" dirty="0" err="1">
                <a:latin typeface="+mj-lt"/>
              </a:rPr>
              <a:t>TelOS</a:t>
            </a:r>
            <a:r>
              <a:rPr lang="en-US" sz="1600" dirty="0">
                <a:latin typeface="+mj-lt"/>
              </a:rPr>
              <a:t> B Sensor node (Powered by AA batteries)</a:t>
            </a:r>
          </a:p>
        </p:txBody>
      </p:sp>
      <p:sp>
        <p:nvSpPr>
          <p:cNvPr id="10" name="Footer Placeholder 1">
            <a:extLst>
              <a:ext uri="{FF2B5EF4-FFF2-40B4-BE49-F238E27FC236}">
                <a16:creationId xmlns:a16="http://schemas.microsoft.com/office/drawing/2014/main" id="{05ACC965-5C67-6860-DD0C-D4F343359FE1}"/>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98256724"/>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28</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Internet of things has an energy challenge</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5" name="Picture 4">
            <a:extLst>
              <a:ext uri="{FF2B5EF4-FFF2-40B4-BE49-F238E27FC236}">
                <a16:creationId xmlns:a16="http://schemas.microsoft.com/office/drawing/2014/main" id="{08D085DF-A843-CD3A-AE34-8B4BA835D82F}"/>
              </a:ext>
            </a:extLst>
          </p:cNvPr>
          <p:cNvPicPr>
            <a:picLocks noChangeAspect="1"/>
          </p:cNvPicPr>
          <p:nvPr/>
        </p:nvPicPr>
        <p:blipFill>
          <a:blip r:embed="rId3"/>
          <a:stretch>
            <a:fillRect/>
          </a:stretch>
        </p:blipFill>
        <p:spPr>
          <a:xfrm>
            <a:off x="1002001" y="1402080"/>
            <a:ext cx="4954270" cy="4954270"/>
          </a:xfrm>
          <a:prstGeom prst="rect">
            <a:avLst/>
          </a:prstGeom>
        </p:spPr>
      </p:pic>
      <p:pic>
        <p:nvPicPr>
          <p:cNvPr id="12" name="Picture 11" descr="A picture containing outdoor, several&#10;&#10;Description automatically generated">
            <a:extLst>
              <a:ext uri="{FF2B5EF4-FFF2-40B4-BE49-F238E27FC236}">
                <a16:creationId xmlns:a16="http://schemas.microsoft.com/office/drawing/2014/main" id="{E071B93E-C67E-4CEC-ADFB-8C49FB87CAAF}"/>
              </a:ext>
            </a:extLst>
          </p:cNvPr>
          <p:cNvPicPr>
            <a:picLocks noChangeAspect="1"/>
          </p:cNvPicPr>
          <p:nvPr/>
        </p:nvPicPr>
        <p:blipFill>
          <a:blip r:embed="rId4"/>
          <a:stretch>
            <a:fillRect/>
          </a:stretch>
        </p:blipFill>
        <p:spPr>
          <a:xfrm>
            <a:off x="6248622" y="1402080"/>
            <a:ext cx="4954270" cy="4954270"/>
          </a:xfrm>
          <a:prstGeom prst="rect">
            <a:avLst/>
          </a:prstGeom>
        </p:spPr>
      </p:pic>
    </p:spTree>
    <p:extLst>
      <p:ext uri="{BB962C8B-B14F-4D97-AF65-F5344CB8AC3E}">
        <p14:creationId xmlns:p14="http://schemas.microsoft.com/office/powerpoint/2010/main" val="628948099"/>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Four major components of IoT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29</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dirty="0"/>
              <a:t>Wireless Networking</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
        <p:nvSpPr>
          <p:cNvPr id="3" name="Footer Placeholder 1">
            <a:extLst>
              <a:ext uri="{FF2B5EF4-FFF2-40B4-BE49-F238E27FC236}">
                <a16:creationId xmlns:a16="http://schemas.microsoft.com/office/drawing/2014/main" id="{E812743B-DD51-050C-AB58-A30A559249A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906321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Let's get to know the instructor!</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29397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Four major components of IoT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30</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b="1" dirty="0">
                <a:solidFill>
                  <a:srgbClr val="FF0000"/>
                </a:solidFill>
              </a:rPr>
              <a:t>Wireless Networking</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
        <p:nvSpPr>
          <p:cNvPr id="3" name="Footer Placeholder 1">
            <a:extLst>
              <a:ext uri="{FF2B5EF4-FFF2-40B4-BE49-F238E27FC236}">
                <a16:creationId xmlns:a16="http://schemas.microsoft.com/office/drawing/2014/main" id="{44E80CB0-96D0-D146-CA5B-E5626F15B9B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48015061"/>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Communication remains a significant challenge</a:t>
            </a:r>
          </a:p>
        </p:txBody>
      </p:sp>
      <p:sp>
        <p:nvSpPr>
          <p:cNvPr id="3" name="Content Placeholder 2"/>
          <p:cNvSpPr>
            <a:spLocks noGrp="1"/>
          </p:cNvSpPr>
          <p:nvPr>
            <p:ph idx="1"/>
          </p:nvPr>
        </p:nvSpPr>
        <p:spPr>
          <a:xfrm>
            <a:off x="835708" y="1515661"/>
            <a:ext cx="11066698" cy="3545756"/>
          </a:xfrm>
        </p:spPr>
        <p:txBody>
          <a:bodyPr/>
          <a:lstStyle/>
          <a:p>
            <a:r>
              <a:rPr lang="en-US" dirty="0">
                <a:latin typeface="+mj-lt"/>
              </a:rPr>
              <a:t>Performing communication remains orders of magnitude more energy expensive than performing sensing and computation</a:t>
            </a:r>
          </a:p>
          <a:p>
            <a:r>
              <a:rPr lang="en-US" dirty="0">
                <a:latin typeface="+mj-lt"/>
              </a:rPr>
              <a:t>No scaling in power consumption due to Moore’s law. Energy expensive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31</a:t>
            </a:fld>
            <a:endParaRPr lang="sv-SE" dirty="0"/>
          </a:p>
        </p:txBody>
      </p:sp>
      <p:pic>
        <p:nvPicPr>
          <p:cNvPr id="17" name="Picture 16">
            <a:extLst>
              <a:ext uri="{FF2B5EF4-FFF2-40B4-BE49-F238E27FC236}">
                <a16:creationId xmlns:a16="http://schemas.microsoft.com/office/drawing/2014/main" id="{8797FCDD-86F5-4019-98E5-9B71D4C6F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853" y="2916416"/>
            <a:ext cx="3659772" cy="3024605"/>
          </a:xfrm>
          <a:prstGeom prst="rect">
            <a:avLst/>
          </a:prstGeom>
        </p:spPr>
      </p:pic>
      <p:sp>
        <p:nvSpPr>
          <p:cNvPr id="18" name="Shape 264">
            <a:extLst>
              <a:ext uri="{FF2B5EF4-FFF2-40B4-BE49-F238E27FC236}">
                <a16:creationId xmlns:a16="http://schemas.microsoft.com/office/drawing/2014/main" id="{8EF31A59-AE86-4716-815E-C1797CB7BAA4}"/>
              </a:ext>
            </a:extLst>
          </p:cNvPr>
          <p:cNvSpPr/>
          <p:nvPr/>
        </p:nvSpPr>
        <p:spPr>
          <a:xfrm rot="-5400000">
            <a:off x="3087318" y="5408625"/>
            <a:ext cx="192134" cy="925904"/>
          </a:xfrm>
          <a:prstGeom prst="leftBrace">
            <a:avLst>
              <a:gd name="adj1" fmla="val 31609"/>
              <a:gd name="adj2" fmla="val 50000"/>
            </a:avLst>
          </a:prstGeom>
          <a:noFill/>
          <a:ln w="12700" cap="flat" cmpd="sng">
            <a:solidFill>
              <a:schemeClr val="dk1"/>
            </a:solidFill>
            <a:prstDash val="solid"/>
            <a:round/>
            <a:headEnd type="none" w="med" len="med"/>
            <a:tailEnd type="none" w="med" len="med"/>
          </a:ln>
        </p:spPr>
        <p:txBody>
          <a:bodyPr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sp>
        <p:nvSpPr>
          <p:cNvPr id="19" name="Shape 266">
            <a:extLst>
              <a:ext uri="{FF2B5EF4-FFF2-40B4-BE49-F238E27FC236}">
                <a16:creationId xmlns:a16="http://schemas.microsoft.com/office/drawing/2014/main" id="{F0D88031-BEAB-4074-8F78-7C10685D1A7A}"/>
              </a:ext>
            </a:extLst>
          </p:cNvPr>
          <p:cNvSpPr txBox="1"/>
          <p:nvPr/>
        </p:nvSpPr>
        <p:spPr>
          <a:xfrm>
            <a:off x="2018576" y="6012902"/>
            <a:ext cx="2331759" cy="645791"/>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Digital</a:t>
            </a:r>
          </a:p>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t>
            </a:r>
            <a:r>
              <a:rPr lang="en-US" dirty="0">
                <a:solidFill>
                  <a:schemeClr val="dk1"/>
                </a:solidFill>
                <a:latin typeface="Helvetica" panose="020B0604020202020204" pitchFamily="34" charset="0"/>
                <a:ea typeface="Calibri"/>
                <a:cs typeface="Helvetica" panose="020B0604020202020204" pitchFamily="34" charset="0"/>
                <a:sym typeface="Calibri"/>
              </a:rPr>
              <a:t>Baseband)</a:t>
            </a:r>
            <a:endParaRPr lang="en" dirty="0">
              <a:solidFill>
                <a:schemeClr val="dk1"/>
              </a:solidFill>
              <a:latin typeface="Helvetica" panose="020B0604020202020204" pitchFamily="34" charset="0"/>
              <a:ea typeface="Calibri"/>
              <a:cs typeface="Helvetica" panose="020B0604020202020204" pitchFamily="34" charset="0"/>
              <a:sym typeface="Calibri"/>
            </a:endParaRPr>
          </a:p>
        </p:txBody>
      </p:sp>
      <p:sp>
        <p:nvSpPr>
          <p:cNvPr id="20" name="Shape 267">
            <a:extLst>
              <a:ext uri="{FF2B5EF4-FFF2-40B4-BE49-F238E27FC236}">
                <a16:creationId xmlns:a16="http://schemas.microsoft.com/office/drawing/2014/main" id="{E0B51167-790E-4FC5-BC93-E8DF646C8E37}"/>
              </a:ext>
            </a:extLst>
          </p:cNvPr>
          <p:cNvSpPr txBox="1"/>
          <p:nvPr/>
        </p:nvSpPr>
        <p:spPr>
          <a:xfrm>
            <a:off x="3409973" y="6003162"/>
            <a:ext cx="1948877" cy="692842"/>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Analog</a:t>
            </a:r>
          </a:p>
          <a:p>
            <a:pPr algn="ctr">
              <a:buSzPct val="25000"/>
            </a:pPr>
            <a:r>
              <a:rPr lang="en" dirty="0">
                <a:solidFill>
                  <a:schemeClr val="dk1"/>
                </a:solidFill>
                <a:latin typeface="Helvetica" panose="020B0604020202020204" pitchFamily="34" charset="0"/>
                <a:ea typeface="Calibri"/>
                <a:cs typeface="Helvetica" panose="020B0604020202020204" pitchFamily="34" charset="0"/>
                <a:sym typeface="Calibri"/>
              </a:rPr>
              <a:t>(</a:t>
            </a:r>
            <a:r>
              <a:rPr lang="en-US" dirty="0">
                <a:solidFill>
                  <a:schemeClr val="dk1"/>
                </a:solidFill>
                <a:latin typeface="Helvetica" panose="020B0604020202020204" pitchFamily="34" charset="0"/>
                <a:ea typeface="Calibri"/>
                <a:cs typeface="Helvetica" panose="020B0604020202020204" pitchFamily="34" charset="0"/>
                <a:sym typeface="Calibri"/>
              </a:rPr>
              <a:t>RF</a:t>
            </a:r>
            <a:r>
              <a:rPr lang="en" dirty="0">
                <a:solidFill>
                  <a:schemeClr val="dk1"/>
                </a:solidFill>
                <a:latin typeface="Helvetica" panose="020B0604020202020204" pitchFamily="34" charset="0"/>
                <a:ea typeface="Calibri"/>
                <a:cs typeface="Helvetica" panose="020B0604020202020204" pitchFamily="34" charset="0"/>
                <a:sym typeface="Calibri"/>
              </a:rPr>
              <a:t>)</a:t>
            </a:r>
          </a:p>
        </p:txBody>
      </p:sp>
      <p:sp>
        <p:nvSpPr>
          <p:cNvPr id="21" name="Shape 264">
            <a:extLst>
              <a:ext uri="{FF2B5EF4-FFF2-40B4-BE49-F238E27FC236}">
                <a16:creationId xmlns:a16="http://schemas.microsoft.com/office/drawing/2014/main" id="{E22AFA26-CC31-433E-AC46-26A125C19450}"/>
              </a:ext>
            </a:extLst>
          </p:cNvPr>
          <p:cNvSpPr/>
          <p:nvPr/>
        </p:nvSpPr>
        <p:spPr>
          <a:xfrm rot="-5400000">
            <a:off x="4302892" y="5218945"/>
            <a:ext cx="195911" cy="1320089"/>
          </a:xfrm>
          <a:prstGeom prst="leftBrace">
            <a:avLst>
              <a:gd name="adj1" fmla="val 39367"/>
              <a:gd name="adj2" fmla="val 48651"/>
            </a:avLst>
          </a:prstGeom>
          <a:noFill/>
          <a:ln w="12700" cap="flat" cmpd="sng">
            <a:solidFill>
              <a:schemeClr val="dk1"/>
            </a:solidFill>
            <a:prstDash val="solid"/>
            <a:round/>
            <a:headEnd type="none" w="med" len="med"/>
            <a:tailEnd type="none" w="med" len="med"/>
          </a:ln>
        </p:spPr>
        <p:txBody>
          <a:bodyPr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sp>
        <p:nvSpPr>
          <p:cNvPr id="24" name="Shape 280">
            <a:extLst>
              <a:ext uri="{FF2B5EF4-FFF2-40B4-BE49-F238E27FC236}">
                <a16:creationId xmlns:a16="http://schemas.microsoft.com/office/drawing/2014/main" id="{96A01C36-1780-4AEF-B3ED-0C21F03A9B95}"/>
              </a:ext>
            </a:extLst>
          </p:cNvPr>
          <p:cNvSpPr txBox="1"/>
          <p:nvPr/>
        </p:nvSpPr>
        <p:spPr>
          <a:xfrm>
            <a:off x="626769" y="4502329"/>
            <a:ext cx="1993085" cy="929315"/>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b="1" dirty="0">
                <a:solidFill>
                  <a:srgbClr val="FF6600"/>
                </a:solidFill>
                <a:latin typeface="Helvetica" panose="020B0604020202020204" pitchFamily="34" charset="0"/>
                <a:ea typeface="Calibri"/>
                <a:cs typeface="Helvetica" panose="020B0604020202020204" pitchFamily="34" charset="0"/>
                <a:sym typeface="Calibri"/>
              </a:rPr>
              <a:t>Power scale</a:t>
            </a:r>
            <a:r>
              <a:rPr lang="en-US" b="1" dirty="0">
                <a:solidFill>
                  <a:srgbClr val="FF6600"/>
                </a:solidFill>
                <a:latin typeface="Helvetica" panose="020B0604020202020204" pitchFamily="34" charset="0"/>
                <a:ea typeface="Calibri"/>
                <a:cs typeface="Helvetica" panose="020B0604020202020204" pitchFamily="34" charset="0"/>
                <a:sym typeface="Calibri"/>
              </a:rPr>
              <a:t>d</a:t>
            </a:r>
            <a:r>
              <a:rPr lang="en" b="1" dirty="0">
                <a:solidFill>
                  <a:srgbClr val="FF6600"/>
                </a:solidFill>
                <a:latin typeface="Helvetica" panose="020B0604020202020204" pitchFamily="34" charset="0"/>
                <a:ea typeface="Calibri"/>
                <a:cs typeface="Helvetica" panose="020B0604020202020204" pitchFamily="34" charset="0"/>
                <a:sym typeface="Calibri"/>
              </a:rPr>
              <a:t> with Moore’s law O(10 uW)</a:t>
            </a:r>
          </a:p>
        </p:txBody>
      </p:sp>
      <p:cxnSp>
        <p:nvCxnSpPr>
          <p:cNvPr id="25" name="Shape 281">
            <a:extLst>
              <a:ext uri="{FF2B5EF4-FFF2-40B4-BE49-F238E27FC236}">
                <a16:creationId xmlns:a16="http://schemas.microsoft.com/office/drawing/2014/main" id="{1ECEA94B-7C7B-4C58-976F-F8B81A70EA51}"/>
              </a:ext>
            </a:extLst>
          </p:cNvPr>
          <p:cNvCxnSpPr>
            <a:cxnSpLocks/>
          </p:cNvCxnSpPr>
          <p:nvPr/>
        </p:nvCxnSpPr>
        <p:spPr>
          <a:xfrm>
            <a:off x="1785115" y="5308009"/>
            <a:ext cx="935318" cy="722195"/>
          </a:xfrm>
          <a:prstGeom prst="straightConnector1">
            <a:avLst/>
          </a:prstGeom>
          <a:noFill/>
          <a:ln w="25400" cap="flat" cmpd="sng">
            <a:solidFill>
              <a:srgbClr val="FF6600"/>
            </a:solidFill>
            <a:prstDash val="solid"/>
            <a:round/>
            <a:headEnd type="none" w="med" len="med"/>
            <a:tailEnd type="stealth" w="lg" len="lg"/>
          </a:ln>
        </p:spPr>
      </p:cxnSp>
      <p:sp>
        <p:nvSpPr>
          <p:cNvPr id="26" name="Shape 282">
            <a:extLst>
              <a:ext uri="{FF2B5EF4-FFF2-40B4-BE49-F238E27FC236}">
                <a16:creationId xmlns:a16="http://schemas.microsoft.com/office/drawing/2014/main" id="{9DC7F09C-8CBB-4F0B-8129-EC6CA626522D}"/>
              </a:ext>
            </a:extLst>
          </p:cNvPr>
          <p:cNvSpPr txBox="1"/>
          <p:nvPr/>
        </p:nvSpPr>
        <p:spPr>
          <a:xfrm>
            <a:off x="5373442" y="4554044"/>
            <a:ext cx="1950821" cy="617959"/>
          </a:xfrm>
          <a:prstGeom prst="rect">
            <a:avLst/>
          </a:prstGeom>
          <a:noFill/>
          <a:ln>
            <a:noFill/>
          </a:ln>
        </p:spPr>
        <p:txBody>
          <a:bodyPr lIns="68569" tIns="34275" rIns="68569" bIns="3427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25000"/>
            </a:pPr>
            <a:r>
              <a:rPr lang="en" b="1" dirty="0">
                <a:solidFill>
                  <a:srgbClr val="FF6600"/>
                </a:solidFill>
                <a:latin typeface="Helvetica" panose="020B0604020202020204" pitchFamily="34" charset="0"/>
                <a:ea typeface="Calibri"/>
                <a:cs typeface="Helvetica" panose="020B0604020202020204" pitchFamily="34" charset="0"/>
                <a:sym typeface="Calibri"/>
              </a:rPr>
              <a:t>No such scaling O(100 mW)</a:t>
            </a:r>
          </a:p>
        </p:txBody>
      </p:sp>
      <p:cxnSp>
        <p:nvCxnSpPr>
          <p:cNvPr id="27" name="Shape 283">
            <a:extLst>
              <a:ext uri="{FF2B5EF4-FFF2-40B4-BE49-F238E27FC236}">
                <a16:creationId xmlns:a16="http://schemas.microsoft.com/office/drawing/2014/main" id="{A91E1FD2-3B9B-42C8-8D94-785CCFA6366B}"/>
              </a:ext>
            </a:extLst>
          </p:cNvPr>
          <p:cNvCxnSpPr>
            <a:cxnSpLocks/>
          </p:cNvCxnSpPr>
          <p:nvPr/>
        </p:nvCxnSpPr>
        <p:spPr>
          <a:xfrm flipH="1">
            <a:off x="4826981" y="5091733"/>
            <a:ext cx="1547111" cy="1027028"/>
          </a:xfrm>
          <a:prstGeom prst="straightConnector1">
            <a:avLst/>
          </a:prstGeom>
          <a:noFill/>
          <a:ln w="25400" cap="flat" cmpd="sng">
            <a:solidFill>
              <a:srgbClr val="FF6600"/>
            </a:solidFill>
            <a:prstDash val="solid"/>
            <a:round/>
            <a:headEnd type="none" w="med" len="med"/>
            <a:tailEnd type="stealth" w="lg" len="lg"/>
          </a:ln>
        </p:spPr>
      </p:cxnSp>
      <p:graphicFrame>
        <p:nvGraphicFramePr>
          <p:cNvPr id="28" name="Table 6">
            <a:extLst>
              <a:ext uri="{FF2B5EF4-FFF2-40B4-BE49-F238E27FC236}">
                <a16:creationId xmlns:a16="http://schemas.microsoft.com/office/drawing/2014/main" id="{3221A947-E761-4702-BA3D-B2EFF3946260}"/>
              </a:ext>
            </a:extLst>
          </p:cNvPr>
          <p:cNvGraphicFramePr>
            <a:graphicFrameLocks noGrp="1"/>
          </p:cNvGraphicFramePr>
          <p:nvPr/>
        </p:nvGraphicFramePr>
        <p:xfrm>
          <a:off x="7533202" y="3204629"/>
          <a:ext cx="3810724" cy="3151721"/>
        </p:xfrm>
        <a:graphic>
          <a:graphicData uri="http://schemas.openxmlformats.org/drawingml/2006/table">
            <a:tbl>
              <a:tblPr firstRow="1" bandRow="1">
                <a:tableStyleId>{F5AB1C69-6EDB-4FF4-983F-18BD219EF322}</a:tableStyleId>
              </a:tblPr>
              <a:tblGrid>
                <a:gridCol w="1905362">
                  <a:extLst>
                    <a:ext uri="{9D8B030D-6E8A-4147-A177-3AD203B41FA5}">
                      <a16:colId xmlns:a16="http://schemas.microsoft.com/office/drawing/2014/main" val="3227623664"/>
                    </a:ext>
                  </a:extLst>
                </a:gridCol>
                <a:gridCol w="1905362">
                  <a:extLst>
                    <a:ext uri="{9D8B030D-6E8A-4147-A177-3AD203B41FA5}">
                      <a16:colId xmlns:a16="http://schemas.microsoft.com/office/drawing/2014/main" val="3123520317"/>
                    </a:ext>
                  </a:extLst>
                </a:gridCol>
              </a:tblGrid>
              <a:tr h="7421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808676">
                <a:tc>
                  <a:txBody>
                    <a:bodyPr/>
                    <a:lstStyle/>
                    <a:p>
                      <a:pPr algn="ctr"/>
                      <a:r>
                        <a:rPr lang="en-GB" dirty="0"/>
                        <a:t>Microcontroller (Apollo3)</a:t>
                      </a:r>
                      <a:endParaRPr lang="en-SE" dirty="0"/>
                    </a:p>
                  </a:txBody>
                  <a:tcPr/>
                </a:tc>
                <a:tc>
                  <a:txBody>
                    <a:bodyPr/>
                    <a:lstStyle/>
                    <a:p>
                      <a:pPr algn="ctr"/>
                      <a:r>
                        <a:rPr lang="en-GB" dirty="0"/>
                        <a:t>100s of µW’s (48 to 192 MHz)</a:t>
                      </a:r>
                      <a:endParaRPr lang="en-SE" dirty="0"/>
                    </a:p>
                  </a:txBody>
                  <a:tcPr/>
                </a:tc>
                <a:extLst>
                  <a:ext uri="{0D108BD9-81ED-4DB2-BD59-A6C34878D82A}">
                    <a16:rowId xmlns:a16="http://schemas.microsoft.com/office/drawing/2014/main" val="3359520886"/>
                  </a:ext>
                </a:extLst>
              </a:tr>
              <a:tr h="742146">
                <a:tc>
                  <a:txBody>
                    <a:bodyPr/>
                    <a:lstStyle/>
                    <a:p>
                      <a:pPr algn="ctr"/>
                      <a:r>
                        <a:rPr lang="en-GB" dirty="0"/>
                        <a:t>Sensors </a:t>
                      </a:r>
                      <a:endParaRPr lang="en-SE" dirty="0"/>
                    </a:p>
                  </a:txBody>
                  <a:tcPr/>
                </a:tc>
                <a:tc>
                  <a:txBody>
                    <a:bodyPr/>
                    <a:lstStyle/>
                    <a:p>
                      <a:pPr algn="ctr"/>
                      <a:r>
                        <a:rPr lang="en-GB" dirty="0"/>
                        <a:t>Few to tens of µW’s</a:t>
                      </a:r>
                      <a:endParaRPr lang="en-SE" dirty="0"/>
                    </a:p>
                  </a:txBody>
                  <a:tcPr/>
                </a:tc>
                <a:extLst>
                  <a:ext uri="{0D108BD9-81ED-4DB2-BD59-A6C34878D82A}">
                    <a16:rowId xmlns:a16="http://schemas.microsoft.com/office/drawing/2014/main" val="2377929104"/>
                  </a:ext>
                </a:extLst>
              </a:tr>
              <a:tr h="858753">
                <a:tc>
                  <a:txBody>
                    <a:bodyPr/>
                    <a:lstStyle/>
                    <a:p>
                      <a:pPr algn="ctr"/>
                      <a:r>
                        <a:rPr lang="en-GB" dirty="0"/>
                        <a:t>Transceiver </a:t>
                      </a:r>
                      <a:endParaRPr lang="en-SE" dirty="0"/>
                    </a:p>
                  </a:txBody>
                  <a:tcPr/>
                </a:tc>
                <a:tc>
                  <a:txBody>
                    <a:bodyPr/>
                    <a:lstStyle/>
                    <a:p>
                      <a:pPr algn="ctr"/>
                      <a:r>
                        <a:rPr lang="en-GB" dirty="0"/>
                        <a:t>Tens to Hundreds of </a:t>
                      </a:r>
                      <a:r>
                        <a:rPr lang="en-GB" dirty="0" err="1"/>
                        <a:t>mW’s</a:t>
                      </a:r>
                      <a:endParaRPr lang="en-SE" dirty="0"/>
                    </a:p>
                  </a:txBody>
                  <a:tcPr/>
                </a:tc>
                <a:extLst>
                  <a:ext uri="{0D108BD9-81ED-4DB2-BD59-A6C34878D82A}">
                    <a16:rowId xmlns:a16="http://schemas.microsoft.com/office/drawing/2014/main" val="2163588759"/>
                  </a:ext>
                </a:extLst>
              </a:tr>
            </a:tbl>
          </a:graphicData>
        </a:graphic>
      </p:graphicFrame>
      <p:sp>
        <p:nvSpPr>
          <p:cNvPr id="4" name="Footer Placeholder 3">
            <a:extLst>
              <a:ext uri="{FF2B5EF4-FFF2-40B4-BE49-F238E27FC236}">
                <a16:creationId xmlns:a16="http://schemas.microsoft.com/office/drawing/2014/main" id="{FB462722-D8E8-48F1-9542-34E8A1E9BFEA}"/>
              </a:ext>
            </a:extLst>
          </p:cNvPr>
          <p:cNvSpPr>
            <a:spLocks noGrp="1"/>
          </p:cNvSpPr>
          <p:nvPr>
            <p:ph type="ftr" sz="quarter" idx="11"/>
          </p:nvPr>
        </p:nvSpPr>
        <p:spPr>
          <a:xfrm>
            <a:off x="3918810" y="6492875"/>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024739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rPr>
              <a:t>Reflecting TV Signals for Transmissions</a:t>
            </a:r>
            <a:endParaRPr lang="en-US" sz="4000" dirty="0">
              <a:solidFill>
                <a:srgbClr val="7030A0"/>
              </a:solidFill>
              <a:latin typeface="+mn-lt"/>
            </a:endParaRPr>
          </a:p>
        </p:txBody>
      </p:sp>
      <p:sp>
        <p:nvSpPr>
          <p:cNvPr id="4" name="Slide Number Placeholder 3"/>
          <p:cNvSpPr>
            <a:spLocks noGrp="1"/>
          </p:cNvSpPr>
          <p:nvPr>
            <p:ph type="sldNum" sz="quarter" idx="12"/>
          </p:nvPr>
        </p:nvSpPr>
        <p:spPr/>
        <p:txBody>
          <a:bodyPr/>
          <a:lstStyle/>
          <a:p>
            <a:fld id="{B404913F-DF0B-FF42-954B-082342E2B409}" type="slidenum">
              <a:rPr lang="en-US" smtClean="0"/>
              <a:t>32</a:t>
            </a:fld>
            <a:endParaRPr lang="en-US"/>
          </a:p>
        </p:txBody>
      </p:sp>
      <p:sp>
        <p:nvSpPr>
          <p:cNvPr id="6" name="TextBox 5">
            <a:extLst>
              <a:ext uri="{FF2B5EF4-FFF2-40B4-BE49-F238E27FC236}">
                <a16:creationId xmlns:a16="http://schemas.microsoft.com/office/drawing/2014/main" id="{38458C2B-02D4-7EF1-B3A2-C56E9738E2AB}"/>
              </a:ext>
            </a:extLst>
          </p:cNvPr>
          <p:cNvSpPr txBox="1"/>
          <p:nvPr/>
        </p:nvSpPr>
        <p:spPr>
          <a:xfrm>
            <a:off x="6259132" y="5633179"/>
            <a:ext cx="2949262" cy="276999"/>
          </a:xfrm>
          <a:prstGeom prst="rect">
            <a:avLst/>
          </a:prstGeom>
          <a:noFill/>
        </p:spPr>
        <p:txBody>
          <a:bodyPr wrap="square" rtlCol="0">
            <a:spAutoFit/>
          </a:bodyPr>
          <a:lstStyle/>
          <a:p>
            <a:pPr algn="ctr"/>
            <a:r>
              <a:rPr lang="en-US" sz="1200" dirty="0">
                <a:latin typeface="+mj-lt"/>
              </a:rPr>
              <a:t>Courtesy: University of Washington, Seattle</a:t>
            </a:r>
          </a:p>
        </p:txBody>
      </p:sp>
      <p:sp>
        <p:nvSpPr>
          <p:cNvPr id="10" name="TextBox 9">
            <a:extLst>
              <a:ext uri="{FF2B5EF4-FFF2-40B4-BE49-F238E27FC236}">
                <a16:creationId xmlns:a16="http://schemas.microsoft.com/office/drawing/2014/main" id="{809158DC-0544-AC36-BF77-FBEAE3F68C9A}"/>
              </a:ext>
            </a:extLst>
          </p:cNvPr>
          <p:cNvSpPr txBox="1"/>
          <p:nvPr/>
        </p:nvSpPr>
        <p:spPr>
          <a:xfrm>
            <a:off x="2160635" y="6364229"/>
            <a:ext cx="7421247" cy="338554"/>
          </a:xfrm>
          <a:prstGeom prst="rect">
            <a:avLst/>
          </a:prstGeom>
          <a:noFill/>
        </p:spPr>
        <p:txBody>
          <a:bodyPr wrap="square" rtlCol="0">
            <a:spAutoFit/>
          </a:bodyPr>
          <a:lstStyle/>
          <a:p>
            <a:pPr algn="ctr"/>
            <a:r>
              <a:rPr lang="en-US" sz="1600" dirty="0">
                <a:latin typeface="+mj-lt"/>
                <a:ea typeface="Calibri" charset="0"/>
                <a:cs typeface="Calibri" charset="0"/>
              </a:rPr>
              <a:t>Ambient Backscatter: Wireless Communication Out of Thin Air, ACM SIGCOMM 2013</a:t>
            </a:r>
            <a:endParaRPr lang="en-US" sz="1600" b="1" dirty="0">
              <a:latin typeface="+mj-lt"/>
              <a:ea typeface="Calibri" charset="0"/>
              <a:cs typeface="Calibri" charset="0"/>
            </a:endParaRPr>
          </a:p>
        </p:txBody>
      </p:sp>
      <p:pic>
        <p:nvPicPr>
          <p:cNvPr id="3" name="Online Media 2" descr="Ambient Backscatter">
            <a:hlinkClick r:id="" action="ppaction://media"/>
            <a:extLst>
              <a:ext uri="{FF2B5EF4-FFF2-40B4-BE49-F238E27FC236}">
                <a16:creationId xmlns:a16="http://schemas.microsoft.com/office/drawing/2014/main" id="{DD9CC411-9C2D-E668-2B07-B011B499952B}"/>
              </a:ext>
            </a:extLst>
          </p:cNvPr>
          <p:cNvPicPr>
            <a:picLocks noRot="1" noChangeAspect="1"/>
          </p:cNvPicPr>
          <p:nvPr>
            <a:videoFile r:link="rId1"/>
          </p:nvPr>
        </p:nvPicPr>
        <p:blipFill>
          <a:blip r:embed="rId4"/>
          <a:stretch>
            <a:fillRect/>
          </a:stretch>
        </p:blipFill>
        <p:spPr>
          <a:xfrm>
            <a:off x="2251495" y="1542847"/>
            <a:ext cx="7239526" cy="4090332"/>
          </a:xfrm>
          <a:prstGeom prst="rect">
            <a:avLst/>
          </a:prstGeom>
        </p:spPr>
      </p:pic>
    </p:spTree>
    <p:extLst>
      <p:ext uri="{BB962C8B-B14F-4D97-AF65-F5344CB8AC3E}">
        <p14:creationId xmlns:p14="http://schemas.microsoft.com/office/powerpoint/2010/main" val="2155549757"/>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p:bldLst>
  </p:timing>
  <p:extLst>
    <p:ext uri="{E180D4A7-C9FB-4DFB-919C-405C955672EB}">
      <p14:showEvtLst xmlns:p14="http://schemas.microsoft.com/office/powerpoint/2010/main">
        <p14:playEvt time="37824" objId="5"/>
        <p14:stopEvt time="66940" objId="5"/>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33</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One way to understand backscatter transmissions</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4" name="Picture 3" descr="A picture containing indoor, floor, wooden, electronics&#10;&#10;Description automatically generated">
            <a:extLst>
              <a:ext uri="{FF2B5EF4-FFF2-40B4-BE49-F238E27FC236}">
                <a16:creationId xmlns:a16="http://schemas.microsoft.com/office/drawing/2014/main" id="{8ECC1B11-F225-68A2-A435-C7DDDCD66F10}"/>
              </a:ext>
            </a:extLst>
          </p:cNvPr>
          <p:cNvPicPr>
            <a:picLocks noChangeAspect="1"/>
          </p:cNvPicPr>
          <p:nvPr/>
        </p:nvPicPr>
        <p:blipFill>
          <a:blip r:embed="rId3"/>
          <a:stretch>
            <a:fillRect/>
          </a:stretch>
        </p:blipFill>
        <p:spPr>
          <a:xfrm>
            <a:off x="3597780" y="1867435"/>
            <a:ext cx="4996440" cy="4037527"/>
          </a:xfrm>
          <a:prstGeom prst="rect">
            <a:avLst/>
          </a:prstGeom>
        </p:spPr>
      </p:pic>
    </p:spTree>
    <p:extLst>
      <p:ext uri="{BB962C8B-B14F-4D97-AF65-F5344CB8AC3E}">
        <p14:creationId xmlns:p14="http://schemas.microsoft.com/office/powerpoint/2010/main" val="170891705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05751" cy="1325563"/>
          </a:xfrm>
        </p:spPr>
        <p:txBody>
          <a:bodyPr>
            <a:normAutofit/>
          </a:bodyPr>
          <a:lstStyle/>
          <a:p>
            <a:r>
              <a:rPr lang="en-US" sz="4000" dirty="0">
                <a:latin typeface="+mn-lt"/>
              </a:rPr>
              <a:t>Long range backscatter transmissions using  </a:t>
            </a:r>
            <a:r>
              <a:rPr lang="en-US" sz="4000" dirty="0" err="1">
                <a:latin typeface="+mn-lt"/>
              </a:rPr>
              <a:t>LoRea</a:t>
            </a:r>
            <a:endParaRPr lang="en-US" sz="4000" dirty="0">
              <a:latin typeface="+mn-lt"/>
            </a:endParaRP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34</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48026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EBF8-5C98-1C5A-DA3D-87E7F6E23EA9}"/>
              </a:ext>
            </a:extLst>
          </p:cNvPr>
          <p:cNvSpPr>
            <a:spLocks noGrp="1"/>
          </p:cNvSpPr>
          <p:nvPr>
            <p:ph type="title"/>
          </p:nvPr>
        </p:nvSpPr>
        <p:spPr/>
        <p:txBody>
          <a:bodyPr/>
          <a:lstStyle/>
          <a:p>
            <a:r>
              <a:rPr lang="en-US" dirty="0">
                <a:latin typeface="+mn-lt"/>
              </a:rPr>
              <a:t>Where are we right now?</a:t>
            </a:r>
          </a:p>
        </p:txBody>
      </p:sp>
      <p:sp>
        <p:nvSpPr>
          <p:cNvPr id="4" name="Footer Placeholder 3">
            <a:extLst>
              <a:ext uri="{FF2B5EF4-FFF2-40B4-BE49-F238E27FC236}">
                <a16:creationId xmlns:a16="http://schemas.microsoft.com/office/drawing/2014/main" id="{71985C0E-CE7A-9FAB-C785-8AD864DA1C03}"/>
              </a:ext>
            </a:extLst>
          </p:cNvPr>
          <p:cNvSpPr>
            <a:spLocks noGrp="1"/>
          </p:cNvSpPr>
          <p:nvPr>
            <p:ph type="ftr" sz="quarter" idx="11"/>
          </p:nvPr>
        </p:nvSpPr>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63926753-2249-BD70-1B75-7E14793804DB}"/>
              </a:ext>
            </a:extLst>
          </p:cNvPr>
          <p:cNvSpPr>
            <a:spLocks noGrp="1"/>
          </p:cNvSpPr>
          <p:nvPr>
            <p:ph type="sldNum" sz="quarter" idx="12"/>
          </p:nvPr>
        </p:nvSpPr>
        <p:spPr/>
        <p:txBody>
          <a:bodyPr/>
          <a:lstStyle/>
          <a:p>
            <a:fld id="{687B7451-1438-CB4A-8106-82A64F1C7D7B}" type="slidenum">
              <a:rPr lang="sv-SE" smtClean="0"/>
              <a:pPr/>
              <a:t>35</a:t>
            </a:fld>
            <a:endParaRPr lang="sv-SE" dirty="0"/>
          </a:p>
        </p:txBody>
      </p:sp>
      <p:pic>
        <p:nvPicPr>
          <p:cNvPr id="6" name="Picture 5" descr="A picture containing person, electronics, close&#10;&#10;Description automatically generated">
            <a:extLst>
              <a:ext uri="{FF2B5EF4-FFF2-40B4-BE49-F238E27FC236}">
                <a16:creationId xmlns:a16="http://schemas.microsoft.com/office/drawing/2014/main" id="{DCDF1921-F823-608D-3FF1-B3879D70EB5C}"/>
              </a:ext>
            </a:extLst>
          </p:cNvPr>
          <p:cNvPicPr>
            <a:picLocks noChangeAspect="1"/>
          </p:cNvPicPr>
          <p:nvPr/>
        </p:nvPicPr>
        <p:blipFill>
          <a:blip r:embed="rId2"/>
          <a:stretch>
            <a:fillRect/>
          </a:stretch>
        </p:blipFill>
        <p:spPr>
          <a:xfrm>
            <a:off x="6238886" y="1624018"/>
            <a:ext cx="3447402" cy="2084857"/>
          </a:xfrm>
          <a:prstGeom prst="rect">
            <a:avLst/>
          </a:prstGeom>
        </p:spPr>
      </p:pic>
      <p:pic>
        <p:nvPicPr>
          <p:cNvPr id="9" name="Picture 8" descr="A picture containing stationary, pencil, dark, cloudy&#10;&#10;Description automatically generated">
            <a:extLst>
              <a:ext uri="{FF2B5EF4-FFF2-40B4-BE49-F238E27FC236}">
                <a16:creationId xmlns:a16="http://schemas.microsoft.com/office/drawing/2014/main" id="{8F995991-2D83-D074-CF27-E29B243B5500}"/>
              </a:ext>
            </a:extLst>
          </p:cNvPr>
          <p:cNvPicPr>
            <a:picLocks noChangeAspect="1"/>
          </p:cNvPicPr>
          <p:nvPr/>
        </p:nvPicPr>
        <p:blipFill>
          <a:blip r:embed="rId3"/>
          <a:stretch>
            <a:fillRect/>
          </a:stretch>
        </p:blipFill>
        <p:spPr>
          <a:xfrm>
            <a:off x="2157658" y="1632564"/>
            <a:ext cx="3127285" cy="2084857"/>
          </a:xfrm>
          <a:prstGeom prst="rect">
            <a:avLst/>
          </a:prstGeom>
        </p:spPr>
      </p:pic>
      <p:pic>
        <p:nvPicPr>
          <p:cNvPr id="11" name="Picture 10" descr="A pair of black sunglasses&#10;&#10;Description automatically generated with medium confidence">
            <a:extLst>
              <a:ext uri="{FF2B5EF4-FFF2-40B4-BE49-F238E27FC236}">
                <a16:creationId xmlns:a16="http://schemas.microsoft.com/office/drawing/2014/main" id="{6842E0BD-978A-2E1F-CDB3-196C5B33DCE3}"/>
              </a:ext>
            </a:extLst>
          </p:cNvPr>
          <p:cNvPicPr>
            <a:picLocks noChangeAspect="1"/>
          </p:cNvPicPr>
          <p:nvPr/>
        </p:nvPicPr>
        <p:blipFill>
          <a:blip r:embed="rId4"/>
          <a:stretch>
            <a:fillRect/>
          </a:stretch>
        </p:blipFill>
        <p:spPr>
          <a:xfrm>
            <a:off x="3836112" y="4021924"/>
            <a:ext cx="4206173" cy="2334426"/>
          </a:xfrm>
          <a:prstGeom prst="rect">
            <a:avLst/>
          </a:prstGeom>
        </p:spPr>
      </p:pic>
    </p:spTree>
    <p:extLst>
      <p:ext uri="{BB962C8B-B14F-4D97-AF65-F5344CB8AC3E}">
        <p14:creationId xmlns:p14="http://schemas.microsoft.com/office/powerpoint/2010/main" val="260383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930" y="232778"/>
            <a:ext cx="11995139" cy="1325563"/>
          </a:xfrm>
        </p:spPr>
        <p:txBody>
          <a:bodyPr>
            <a:noAutofit/>
          </a:bodyPr>
          <a:lstStyle/>
          <a:p>
            <a:r>
              <a:rPr lang="en-US" dirty="0" err="1">
                <a:latin typeface="+mn-lt"/>
              </a:rPr>
              <a:t>WilIoT</a:t>
            </a:r>
            <a:r>
              <a:rPr lang="en-US" dirty="0">
                <a:latin typeface="+mn-lt"/>
              </a:rPr>
              <a:t>: battery-free, </a:t>
            </a:r>
            <a:r>
              <a:rPr lang="en-US" dirty="0" err="1">
                <a:latin typeface="+mn-lt"/>
              </a:rPr>
              <a:t>bluetooth</a:t>
            </a:r>
            <a:r>
              <a:rPr lang="en-US" dirty="0">
                <a:latin typeface="+mn-lt"/>
              </a:rPr>
              <a:t>, </a:t>
            </a:r>
            <a:r>
              <a:rPr lang="en-US" dirty="0" err="1">
                <a:latin typeface="+mn-lt"/>
              </a:rPr>
              <a:t>stickersç</a:t>
            </a:r>
            <a:endParaRPr lang="en-US" dirty="0">
              <a:latin typeface="+mn-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36</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3" name="Battery-Free Bluetooth Sensor Tag Demo.mp4" descr="Battery-Free Bluetooth Sensor Tag Demo.mp4">
            <a:hlinkClick r:id="" action="ppaction://media"/>
            <a:extLst>
              <a:ext uri="{FF2B5EF4-FFF2-40B4-BE49-F238E27FC236}">
                <a16:creationId xmlns:a16="http://schemas.microsoft.com/office/drawing/2014/main" id="{9C3E6F25-B120-FCC3-560E-3ED3CD6CEC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97242" y="1500854"/>
            <a:ext cx="8460336" cy="4758939"/>
          </a:xfrm>
          <a:prstGeom prst="rect">
            <a:avLst/>
          </a:prstGeom>
        </p:spPr>
      </p:pic>
    </p:spTree>
    <p:extLst>
      <p:ext uri="{BB962C8B-B14F-4D97-AF65-F5344CB8AC3E}">
        <p14:creationId xmlns:p14="http://schemas.microsoft.com/office/powerpoint/2010/main" val="961648818"/>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3427" y="3003542"/>
            <a:ext cx="7323083" cy="1258094"/>
          </a:xfrm>
        </p:spPr>
        <p:txBody>
          <a:bodyPr>
            <a:normAutofit/>
          </a:bodyPr>
          <a:lstStyle/>
          <a:p>
            <a:pPr marL="0" indent="0" algn="ctr">
              <a:buNone/>
            </a:pPr>
            <a:r>
              <a:rPr lang="en-US" sz="5400" dirty="0"/>
              <a:t>Break! (5 minutes)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22043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2155" y="3185208"/>
            <a:ext cx="9787690" cy="1258094"/>
          </a:xfrm>
        </p:spPr>
        <p:txBody>
          <a:bodyPr>
            <a:normAutofit fontScale="92500" lnSpcReduction="10000"/>
          </a:bodyPr>
          <a:lstStyle/>
          <a:p>
            <a:pPr marL="0" indent="0" algn="ctr">
              <a:buNone/>
            </a:pPr>
            <a:r>
              <a:rPr lang="en-US" sz="4800" dirty="0"/>
              <a:t>History and Growth of Wireless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197713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39</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wireless: Who was the first to invent and demonstrate wireless communication is disputed</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1880: Alexander Graham Bell and his assistant Charles Sumner </a:t>
            </a:r>
            <a:r>
              <a:rPr lang="en-US" dirty="0" err="1">
                <a:latin typeface="+mj-lt"/>
              </a:rPr>
              <a:t>Tainter</a:t>
            </a:r>
            <a:r>
              <a:rPr lang="en-US" dirty="0">
                <a:latin typeface="+mj-lt"/>
              </a:rPr>
              <a:t> at Bell Labs invented the photophone</a:t>
            </a:r>
          </a:p>
          <a:p>
            <a:r>
              <a:rPr lang="en-US" dirty="0">
                <a:latin typeface="+mj-lt"/>
              </a:rPr>
              <a:t>This device transmitted sound on beam of light </a:t>
            </a:r>
          </a:p>
        </p:txBody>
      </p:sp>
      <p:pic>
        <p:nvPicPr>
          <p:cNvPr id="7" name="Picture 6" descr="A picture containing text&#10;&#10;Description automatically generated">
            <a:extLst>
              <a:ext uri="{FF2B5EF4-FFF2-40B4-BE49-F238E27FC236}">
                <a16:creationId xmlns:a16="http://schemas.microsoft.com/office/drawing/2014/main" id="{A943FC86-602C-1094-35A4-7FD43462026C}"/>
              </a:ext>
            </a:extLst>
          </p:cNvPr>
          <p:cNvPicPr>
            <a:picLocks noChangeAspect="1"/>
          </p:cNvPicPr>
          <p:nvPr/>
        </p:nvPicPr>
        <p:blipFill>
          <a:blip r:embed="rId3"/>
          <a:stretch>
            <a:fillRect/>
          </a:stretch>
        </p:blipFill>
        <p:spPr>
          <a:xfrm>
            <a:off x="2073004" y="3429000"/>
            <a:ext cx="4022996" cy="2698089"/>
          </a:xfrm>
          <a:prstGeom prst="rect">
            <a:avLst/>
          </a:prstGeom>
        </p:spPr>
      </p:pic>
      <p:pic>
        <p:nvPicPr>
          <p:cNvPr id="11" name="Picture 10" descr="A picture containing text, outdoor, water, ground&#10;&#10;Description automatically generated">
            <a:extLst>
              <a:ext uri="{FF2B5EF4-FFF2-40B4-BE49-F238E27FC236}">
                <a16:creationId xmlns:a16="http://schemas.microsoft.com/office/drawing/2014/main" id="{60087950-AEB2-737B-4A20-C0862B1357AB}"/>
              </a:ext>
            </a:extLst>
          </p:cNvPr>
          <p:cNvPicPr>
            <a:picLocks noChangeAspect="1"/>
          </p:cNvPicPr>
          <p:nvPr/>
        </p:nvPicPr>
        <p:blipFill>
          <a:blip r:embed="rId4"/>
          <a:stretch>
            <a:fillRect/>
          </a:stretch>
        </p:blipFill>
        <p:spPr>
          <a:xfrm>
            <a:off x="6436228" y="3428999"/>
            <a:ext cx="4061042" cy="2698089"/>
          </a:xfrm>
          <a:prstGeom prst="rect">
            <a:avLst/>
          </a:prstGeom>
        </p:spPr>
      </p:pic>
    </p:spTree>
    <p:extLst>
      <p:ext uri="{BB962C8B-B14F-4D97-AF65-F5344CB8AC3E}">
        <p14:creationId xmlns:p14="http://schemas.microsoft.com/office/powerpoint/2010/main" val="407481134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Get to know the instructor</a:t>
            </a:r>
          </a:p>
        </p:txBody>
      </p:sp>
      <p:sp>
        <p:nvSpPr>
          <p:cNvPr id="3" name="Content Placeholder 2"/>
          <p:cNvSpPr>
            <a:spLocks noGrp="1"/>
          </p:cNvSpPr>
          <p:nvPr>
            <p:ph idx="1"/>
          </p:nvPr>
        </p:nvSpPr>
        <p:spPr>
          <a:xfrm>
            <a:off x="536028" y="1451578"/>
            <a:ext cx="11588952" cy="2003419"/>
          </a:xfrm>
        </p:spPr>
        <p:txBody>
          <a:bodyPr>
            <a:normAutofit/>
          </a:bodyPr>
          <a:lstStyle/>
          <a:p>
            <a:pPr algn="just"/>
            <a:r>
              <a:rPr lang="en-US" dirty="0">
                <a:latin typeface="+mj-lt"/>
              </a:rPr>
              <a:t>Born in India, undergraduate studies in India (2007 - 2011)</a:t>
            </a:r>
          </a:p>
          <a:p>
            <a:pPr algn="just"/>
            <a:r>
              <a:rPr lang="en-US" dirty="0">
                <a:latin typeface="+mj-lt"/>
              </a:rPr>
              <a:t>Developed an interest in wireless embedded systems (2010)</a:t>
            </a:r>
          </a:p>
          <a:p>
            <a:pPr algn="just"/>
            <a:r>
              <a:rPr lang="en-US" dirty="0">
                <a:latin typeface="+mj-lt"/>
              </a:rPr>
              <a:t>Undergraduate project: Wireless camera that takes images of Tigers!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6" name="Picture 5">
            <a:extLst>
              <a:ext uri="{FF2B5EF4-FFF2-40B4-BE49-F238E27FC236}">
                <a16:creationId xmlns:a16="http://schemas.microsoft.com/office/drawing/2014/main" id="{0B726576-1679-BB36-9E31-E42EB97EA936}"/>
              </a:ext>
            </a:extLst>
          </p:cNvPr>
          <p:cNvPicPr>
            <a:picLocks noChangeAspect="1"/>
          </p:cNvPicPr>
          <p:nvPr/>
        </p:nvPicPr>
        <p:blipFill>
          <a:blip r:embed="rId3"/>
          <a:stretch>
            <a:fillRect/>
          </a:stretch>
        </p:blipFill>
        <p:spPr>
          <a:xfrm>
            <a:off x="3501922" y="4039903"/>
            <a:ext cx="2282226" cy="1366518"/>
          </a:xfrm>
          <a:prstGeom prst="rect">
            <a:avLst/>
          </a:prstGeom>
        </p:spPr>
      </p:pic>
      <p:pic>
        <p:nvPicPr>
          <p:cNvPr id="7" name="Picture 6">
            <a:extLst>
              <a:ext uri="{FF2B5EF4-FFF2-40B4-BE49-F238E27FC236}">
                <a16:creationId xmlns:a16="http://schemas.microsoft.com/office/drawing/2014/main" id="{F1FFF1B1-BA22-E4E1-B549-F63130A8B714}"/>
              </a:ext>
            </a:extLst>
          </p:cNvPr>
          <p:cNvPicPr>
            <a:picLocks noChangeAspect="1"/>
          </p:cNvPicPr>
          <p:nvPr/>
        </p:nvPicPr>
        <p:blipFill>
          <a:blip r:embed="rId4"/>
          <a:stretch>
            <a:fillRect/>
          </a:stretch>
        </p:blipFill>
        <p:spPr>
          <a:xfrm rot="16200000">
            <a:off x="1183904" y="3811160"/>
            <a:ext cx="1366518" cy="1824004"/>
          </a:xfrm>
          <a:prstGeom prst="rect">
            <a:avLst/>
          </a:prstGeom>
        </p:spPr>
      </p:pic>
      <p:pic>
        <p:nvPicPr>
          <p:cNvPr id="8" name="Picture 7">
            <a:extLst>
              <a:ext uri="{FF2B5EF4-FFF2-40B4-BE49-F238E27FC236}">
                <a16:creationId xmlns:a16="http://schemas.microsoft.com/office/drawing/2014/main" id="{D7021689-39CB-9D5B-D30D-4CED1ADFA96B}"/>
              </a:ext>
            </a:extLst>
          </p:cNvPr>
          <p:cNvPicPr>
            <a:picLocks noChangeAspect="1"/>
          </p:cNvPicPr>
          <p:nvPr/>
        </p:nvPicPr>
        <p:blipFill>
          <a:blip r:embed="rId5"/>
          <a:stretch>
            <a:fillRect/>
          </a:stretch>
        </p:blipFill>
        <p:spPr>
          <a:xfrm rot="16200000">
            <a:off x="6735650" y="3811160"/>
            <a:ext cx="1366518" cy="1824005"/>
          </a:xfrm>
          <a:prstGeom prst="rect">
            <a:avLst/>
          </a:prstGeom>
        </p:spPr>
      </p:pic>
      <p:sp>
        <p:nvSpPr>
          <p:cNvPr id="9" name="TextBox 8">
            <a:extLst>
              <a:ext uri="{FF2B5EF4-FFF2-40B4-BE49-F238E27FC236}">
                <a16:creationId xmlns:a16="http://schemas.microsoft.com/office/drawing/2014/main" id="{FFE187B7-8532-EEF9-ECED-753C19F03CDE}"/>
              </a:ext>
            </a:extLst>
          </p:cNvPr>
          <p:cNvSpPr txBox="1"/>
          <p:nvPr/>
        </p:nvSpPr>
        <p:spPr>
          <a:xfrm>
            <a:off x="605970" y="5440819"/>
            <a:ext cx="2522384" cy="276999"/>
          </a:xfrm>
          <a:prstGeom prst="rect">
            <a:avLst/>
          </a:prstGeom>
          <a:noFill/>
        </p:spPr>
        <p:txBody>
          <a:bodyPr wrap="square" rtlCol="0">
            <a:spAutoFit/>
          </a:bodyPr>
          <a:lstStyle/>
          <a:p>
            <a:pPr algn="ctr"/>
            <a:r>
              <a:rPr lang="en-US" sz="1200" dirty="0">
                <a:latin typeface="+mj-lt"/>
              </a:rPr>
              <a:t>Version 0.1 (</a:t>
            </a:r>
            <a:r>
              <a:rPr lang="en-US" sz="1200" dirty="0" err="1">
                <a:latin typeface="+mj-lt"/>
              </a:rPr>
              <a:t>Meshnetics</a:t>
            </a:r>
            <a:r>
              <a:rPr lang="en-US" sz="1200" dirty="0">
                <a:latin typeface="+mj-lt"/>
              </a:rPr>
              <a:t>)</a:t>
            </a:r>
          </a:p>
        </p:txBody>
      </p:sp>
      <p:sp>
        <p:nvSpPr>
          <p:cNvPr id="10" name="TextBox 9">
            <a:extLst>
              <a:ext uri="{FF2B5EF4-FFF2-40B4-BE49-F238E27FC236}">
                <a16:creationId xmlns:a16="http://schemas.microsoft.com/office/drawing/2014/main" id="{2A977FDD-1BDA-8D15-8788-DA496196E4F3}"/>
              </a:ext>
            </a:extLst>
          </p:cNvPr>
          <p:cNvSpPr txBox="1"/>
          <p:nvPr/>
        </p:nvSpPr>
        <p:spPr>
          <a:xfrm>
            <a:off x="3261764" y="5453294"/>
            <a:ext cx="2522384" cy="276999"/>
          </a:xfrm>
          <a:prstGeom prst="rect">
            <a:avLst/>
          </a:prstGeom>
          <a:noFill/>
        </p:spPr>
        <p:txBody>
          <a:bodyPr wrap="square" rtlCol="0">
            <a:spAutoFit/>
          </a:bodyPr>
          <a:lstStyle/>
          <a:p>
            <a:pPr algn="ctr"/>
            <a:r>
              <a:rPr lang="en-US" sz="1200" dirty="0">
                <a:latin typeface="+mj-lt"/>
              </a:rPr>
              <a:t>Version 0.2 (</a:t>
            </a:r>
            <a:r>
              <a:rPr lang="en-US" sz="1200" dirty="0" err="1">
                <a:latin typeface="+mj-lt"/>
              </a:rPr>
              <a:t>ZigBit</a:t>
            </a:r>
            <a:r>
              <a:rPr lang="en-US" sz="1200" dirty="0">
                <a:latin typeface="+mj-lt"/>
              </a:rPr>
              <a:t>)</a:t>
            </a:r>
          </a:p>
        </p:txBody>
      </p:sp>
      <p:sp>
        <p:nvSpPr>
          <p:cNvPr id="12" name="TextBox 11">
            <a:extLst>
              <a:ext uri="{FF2B5EF4-FFF2-40B4-BE49-F238E27FC236}">
                <a16:creationId xmlns:a16="http://schemas.microsoft.com/office/drawing/2014/main" id="{AEFF6690-DBB5-6552-267E-60FEC068E630}"/>
              </a:ext>
            </a:extLst>
          </p:cNvPr>
          <p:cNvSpPr txBox="1"/>
          <p:nvPr/>
        </p:nvSpPr>
        <p:spPr>
          <a:xfrm>
            <a:off x="5917558" y="5440818"/>
            <a:ext cx="3059412" cy="276999"/>
          </a:xfrm>
          <a:prstGeom prst="rect">
            <a:avLst/>
          </a:prstGeom>
          <a:noFill/>
        </p:spPr>
        <p:txBody>
          <a:bodyPr wrap="square" rtlCol="0">
            <a:spAutoFit/>
          </a:bodyPr>
          <a:lstStyle/>
          <a:p>
            <a:pPr algn="ctr"/>
            <a:r>
              <a:rPr lang="en-US" sz="1200" dirty="0">
                <a:latin typeface="+mj-lt"/>
              </a:rPr>
              <a:t>Version 0.3 (RFA1, Contiki OS)</a:t>
            </a:r>
          </a:p>
        </p:txBody>
      </p:sp>
      <p:pic>
        <p:nvPicPr>
          <p:cNvPr id="13" name="Picture 12">
            <a:extLst>
              <a:ext uri="{FF2B5EF4-FFF2-40B4-BE49-F238E27FC236}">
                <a16:creationId xmlns:a16="http://schemas.microsoft.com/office/drawing/2014/main" id="{E353CD5C-617E-8CB2-B094-2989DE493936}"/>
              </a:ext>
            </a:extLst>
          </p:cNvPr>
          <p:cNvPicPr>
            <a:picLocks noChangeAspect="1"/>
          </p:cNvPicPr>
          <p:nvPr/>
        </p:nvPicPr>
        <p:blipFill>
          <a:blip r:embed="rId6"/>
          <a:stretch>
            <a:fillRect/>
          </a:stretch>
        </p:blipFill>
        <p:spPr>
          <a:xfrm rot="16200000">
            <a:off x="8779361" y="3716596"/>
            <a:ext cx="2549662" cy="1912246"/>
          </a:xfrm>
          <a:prstGeom prst="rect">
            <a:avLst/>
          </a:prstGeom>
        </p:spPr>
      </p:pic>
      <p:sp>
        <p:nvSpPr>
          <p:cNvPr id="14" name="TextBox 13">
            <a:extLst>
              <a:ext uri="{FF2B5EF4-FFF2-40B4-BE49-F238E27FC236}">
                <a16:creationId xmlns:a16="http://schemas.microsoft.com/office/drawing/2014/main" id="{25304D16-DFB1-1510-258A-C71B48D355AC}"/>
              </a:ext>
            </a:extLst>
          </p:cNvPr>
          <p:cNvSpPr txBox="1"/>
          <p:nvPr/>
        </p:nvSpPr>
        <p:spPr>
          <a:xfrm>
            <a:off x="8976970" y="5947550"/>
            <a:ext cx="2304197" cy="276999"/>
          </a:xfrm>
          <a:prstGeom prst="rect">
            <a:avLst/>
          </a:prstGeom>
          <a:noFill/>
        </p:spPr>
        <p:txBody>
          <a:bodyPr wrap="square" rtlCol="0">
            <a:spAutoFit/>
          </a:bodyPr>
          <a:lstStyle/>
          <a:p>
            <a:pPr algn="ctr"/>
            <a:r>
              <a:rPr lang="en-US" sz="1200" dirty="0">
                <a:latin typeface="+mj-lt"/>
              </a:rPr>
              <a:t>Image taken under infrared flash</a:t>
            </a:r>
          </a:p>
        </p:txBody>
      </p:sp>
    </p:spTree>
    <p:extLst>
      <p:ext uri="{BB962C8B-B14F-4D97-AF65-F5344CB8AC3E}">
        <p14:creationId xmlns:p14="http://schemas.microsoft.com/office/powerpoint/2010/main" val="1788844348"/>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40</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4" name="Title 1">
            <a:extLst>
              <a:ext uri="{FF2B5EF4-FFF2-40B4-BE49-F238E27FC236}">
                <a16:creationId xmlns:a16="http://schemas.microsoft.com/office/drawing/2014/main" id="{5398096A-21EA-6058-1300-FC1DFD611481}"/>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wireless: Who was the first to invent and demonstrate wireless communication is disputed</a:t>
            </a:r>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759108"/>
            <a:ext cx="11066698" cy="3545756"/>
          </a:xfrm>
        </p:spPr>
        <p:txBody>
          <a:bodyPr/>
          <a:lstStyle/>
          <a:p>
            <a:r>
              <a:rPr lang="en-US" dirty="0">
                <a:latin typeface="+mj-lt"/>
              </a:rPr>
              <a:t>1893: Nikola Tesla gave a public demonstration of "wireless" radio communication at St. Louis, Missouri, USA</a:t>
            </a:r>
          </a:p>
        </p:txBody>
      </p:sp>
      <p:pic>
        <p:nvPicPr>
          <p:cNvPr id="10" name="Picture 9" descr="A person with a mustache&#10;&#10;Description automatically generated with medium confidence">
            <a:extLst>
              <a:ext uri="{FF2B5EF4-FFF2-40B4-BE49-F238E27FC236}">
                <a16:creationId xmlns:a16="http://schemas.microsoft.com/office/drawing/2014/main" id="{C1FAD8CA-7EE2-3316-7EB1-8D90D37F3581}"/>
              </a:ext>
            </a:extLst>
          </p:cNvPr>
          <p:cNvPicPr>
            <a:picLocks noChangeAspect="1"/>
          </p:cNvPicPr>
          <p:nvPr/>
        </p:nvPicPr>
        <p:blipFill>
          <a:blip r:embed="rId3"/>
          <a:stretch>
            <a:fillRect/>
          </a:stretch>
        </p:blipFill>
        <p:spPr>
          <a:xfrm>
            <a:off x="3265797" y="2841224"/>
            <a:ext cx="2139616" cy="3242443"/>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283AD12B-D9B0-B2DA-E39C-815F4EF15E3C}"/>
              </a:ext>
            </a:extLst>
          </p:cNvPr>
          <p:cNvPicPr>
            <a:picLocks noChangeAspect="1"/>
          </p:cNvPicPr>
          <p:nvPr/>
        </p:nvPicPr>
        <p:blipFill>
          <a:blip r:embed="rId4"/>
          <a:stretch>
            <a:fillRect/>
          </a:stretch>
        </p:blipFill>
        <p:spPr>
          <a:xfrm>
            <a:off x="6116279" y="2841223"/>
            <a:ext cx="2511849" cy="3242443"/>
          </a:xfrm>
          <a:prstGeom prst="rect">
            <a:avLst/>
          </a:prstGeom>
        </p:spPr>
      </p:pic>
    </p:spTree>
    <p:extLst>
      <p:ext uri="{BB962C8B-B14F-4D97-AF65-F5344CB8AC3E}">
        <p14:creationId xmlns:p14="http://schemas.microsoft.com/office/powerpoint/2010/main" val="342101875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History of Wireless Transmissions</a:t>
            </a:r>
          </a:p>
        </p:txBody>
      </p:sp>
      <p:pic>
        <p:nvPicPr>
          <p:cNvPr id="5" name="Picture 4" descr="A picture containing text, indoor, black, old&#10;&#10;Description automatically generated">
            <a:extLst>
              <a:ext uri="{FF2B5EF4-FFF2-40B4-BE49-F238E27FC236}">
                <a16:creationId xmlns:a16="http://schemas.microsoft.com/office/drawing/2014/main" id="{C33EDD35-5F1C-8898-A735-07E0E62883E9}"/>
              </a:ext>
            </a:extLst>
          </p:cNvPr>
          <p:cNvPicPr>
            <a:picLocks noChangeAspect="1"/>
          </p:cNvPicPr>
          <p:nvPr/>
        </p:nvPicPr>
        <p:blipFill>
          <a:blip r:embed="rId3"/>
          <a:stretch>
            <a:fillRect/>
          </a:stretch>
        </p:blipFill>
        <p:spPr>
          <a:xfrm>
            <a:off x="3248605" y="3092116"/>
            <a:ext cx="5189513" cy="3204524"/>
          </a:xfrm>
          <a:prstGeom prst="rect">
            <a:avLst/>
          </a:prstGeom>
        </p:spPr>
      </p:pic>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687B7451-1438-CB4A-8106-82A64F1C7D7B}" type="slidenum">
              <a:rPr lang="en-US" sz="1200">
                <a:solidFill>
                  <a:srgbClr val="898989"/>
                </a:solidFill>
              </a:rPr>
              <a:pPr>
                <a:spcAft>
                  <a:spcPts val="600"/>
                </a:spcAft>
              </a:pPr>
              <a:t>41</a:t>
            </a:fld>
            <a:endParaRPr lang="en-US" sz="1200">
              <a:solidFill>
                <a:srgbClr val="898989"/>
              </a:solidFill>
            </a:endParaRPr>
          </a:p>
        </p:txBody>
      </p:sp>
      <p:sp>
        <p:nvSpPr>
          <p:cNvPr id="3" name="Footer Placeholder 1">
            <a:extLst>
              <a:ext uri="{FF2B5EF4-FFF2-40B4-BE49-F238E27FC236}">
                <a16:creationId xmlns:a16="http://schemas.microsoft.com/office/drawing/2014/main" id="{DA6C6F73-F928-443D-AAEB-7A5813B73F59}"/>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8E385A88-69FD-57B9-9F03-154752EA6EA1}"/>
              </a:ext>
            </a:extLst>
          </p:cNvPr>
          <p:cNvSpPr>
            <a:spLocks noGrp="1"/>
          </p:cNvSpPr>
          <p:nvPr>
            <p:ph idx="1"/>
          </p:nvPr>
        </p:nvSpPr>
        <p:spPr>
          <a:xfrm>
            <a:off x="838199" y="1656122"/>
            <a:ext cx="11066698" cy="3545756"/>
          </a:xfrm>
        </p:spPr>
        <p:txBody>
          <a:bodyPr/>
          <a:lstStyle/>
          <a:p>
            <a:r>
              <a:rPr lang="en-US" dirty="0">
                <a:latin typeface="+mj-lt"/>
              </a:rPr>
              <a:t>1896: Guglielmo Marconi's first radio transmissions, coded signals that were transmitted only about 1.6 km (a mile) </a:t>
            </a:r>
          </a:p>
          <a:p>
            <a:r>
              <a:rPr lang="en-US" dirty="0">
                <a:latin typeface="+mj-lt"/>
              </a:rPr>
              <a:t>1899: Marconi sends a signal over the English Channel ~50km</a:t>
            </a:r>
          </a:p>
        </p:txBody>
      </p:sp>
      <p:sp>
        <p:nvSpPr>
          <p:cNvPr id="7" name="Title 1">
            <a:extLst>
              <a:ext uri="{FF2B5EF4-FFF2-40B4-BE49-F238E27FC236}">
                <a16:creationId xmlns:a16="http://schemas.microsoft.com/office/drawing/2014/main" id="{4EEB7AF9-9545-86AE-5964-10294D1AD334}"/>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wireless: Who was the first to invent and demonstrate wireless communication is disputed</a:t>
            </a:r>
          </a:p>
        </p:txBody>
      </p:sp>
    </p:spTree>
    <p:extLst>
      <p:ext uri="{BB962C8B-B14F-4D97-AF65-F5344CB8AC3E}">
        <p14:creationId xmlns:p14="http://schemas.microsoft.com/office/powerpoint/2010/main" val="3326709754"/>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t>CS 4222/5422 - intro</a:t>
            </a:r>
          </a:p>
        </p:txBody>
      </p:sp>
      <p:sp>
        <p:nvSpPr>
          <p:cNvPr id="13314" name="Rectangle 2"/>
          <p:cNvSpPr>
            <a:spLocks noGrp="1" noChangeArrowheads="1"/>
          </p:cNvSpPr>
          <p:nvPr>
            <p:ph type="body" idx="4294967295"/>
          </p:nvPr>
        </p:nvSpPr>
        <p:spPr>
          <a:xfrm>
            <a:off x="1219200" y="1440872"/>
            <a:ext cx="10571017" cy="4759613"/>
          </a:xfrm>
        </p:spPr>
        <p:txBody>
          <a:bodyPr>
            <a:noAutofit/>
          </a:bodyPr>
          <a:lstStyle/>
          <a:p>
            <a:pPr>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p>
          <a:p>
            <a:pPr>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1901: Trans-Atlantic transmission from England to Newfoundland (&gt;3000km)</a:t>
            </a:r>
          </a:p>
          <a:p>
            <a:pPr>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42</a:t>
            </a:fld>
            <a:endParaRPr lang="en-US"/>
          </a:p>
        </p:txBody>
      </p:sp>
      <p:sp>
        <p:nvSpPr>
          <p:cNvPr id="3" name="AutoShape 2" descr="Image result for english chann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7" name="Picture 6"/>
          <p:cNvPicPr>
            <a:picLocks noChangeAspect="1"/>
          </p:cNvPicPr>
          <p:nvPr/>
        </p:nvPicPr>
        <p:blipFill>
          <a:blip r:embed="rId3"/>
          <a:stretch>
            <a:fillRect/>
          </a:stretch>
        </p:blipFill>
        <p:spPr>
          <a:xfrm>
            <a:off x="2852825" y="2591977"/>
            <a:ext cx="6269714" cy="3511982"/>
          </a:xfrm>
          <a:prstGeom prst="rect">
            <a:avLst/>
          </a:prstGeom>
        </p:spPr>
      </p:pic>
      <p:sp>
        <p:nvSpPr>
          <p:cNvPr id="8" name="Title 1">
            <a:extLst>
              <a:ext uri="{FF2B5EF4-FFF2-40B4-BE49-F238E27FC236}">
                <a16:creationId xmlns:a16="http://schemas.microsoft.com/office/drawing/2014/main" id="{77B5929D-D313-2FFA-A4CC-E7676DFFD5A8}"/>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Early milestones for wireless communication</a:t>
            </a:r>
          </a:p>
        </p:txBody>
      </p:sp>
    </p:spTree>
    <p:extLst>
      <p:ext uri="{BB962C8B-B14F-4D97-AF65-F5344CB8AC3E}">
        <p14:creationId xmlns:p14="http://schemas.microsoft.com/office/powerpoint/2010/main" val="27678393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33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CS 4222/5422 - intro</a:t>
            </a:r>
          </a:p>
        </p:txBody>
      </p:sp>
      <p:sp>
        <p:nvSpPr>
          <p:cNvPr id="5" name="Slide Number Placeholder 4"/>
          <p:cNvSpPr>
            <a:spLocks noGrp="1"/>
          </p:cNvSpPr>
          <p:nvPr>
            <p:ph type="sldNum" sz="quarter" idx="12"/>
          </p:nvPr>
        </p:nvSpPr>
        <p:spPr/>
        <p:txBody>
          <a:bodyPr/>
          <a:lstStyle/>
          <a:p>
            <a:fld id="{5C6FAEEE-D619-4E65-A0EF-E650D0B3166A}" type="slidenum">
              <a:rPr lang="en-US" smtClean="0"/>
              <a:t>43</a:t>
            </a:fld>
            <a:endParaRPr lang="en-US"/>
          </a:p>
        </p:txBody>
      </p:sp>
      <p:sp>
        <p:nvSpPr>
          <p:cNvPr id="8" name="Title 1">
            <a:extLst>
              <a:ext uri="{FF2B5EF4-FFF2-40B4-BE49-F238E27FC236}">
                <a16:creationId xmlns:a16="http://schemas.microsoft.com/office/drawing/2014/main" id="{B5B67F66-8E39-76DA-D6A5-0486F8D9428F}"/>
              </a:ext>
            </a:extLst>
          </p:cNvPr>
          <p:cNvSpPr txBox="1">
            <a:spLocks/>
          </p:cNvSpPr>
          <p:nvPr/>
        </p:nvSpPr>
        <p:spPr>
          <a:xfrm>
            <a:off x="838199" y="365125"/>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Early milestones for wireless communication</a:t>
            </a:r>
          </a:p>
        </p:txBody>
      </p:sp>
      <p:sp>
        <p:nvSpPr>
          <p:cNvPr id="9" name="Content Placeholder 2">
            <a:extLst>
              <a:ext uri="{FF2B5EF4-FFF2-40B4-BE49-F238E27FC236}">
                <a16:creationId xmlns:a16="http://schemas.microsoft.com/office/drawing/2014/main" id="{CC3CE2FE-9D8E-43E1-4688-79BD0214EE5A}"/>
              </a:ext>
            </a:extLst>
          </p:cNvPr>
          <p:cNvSpPr txBox="1">
            <a:spLocks/>
          </p:cNvSpPr>
          <p:nvPr/>
        </p:nvSpPr>
        <p:spPr>
          <a:xfrm>
            <a:off x="838199" y="1759108"/>
            <a:ext cx="11066698" cy="354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1906: (AM radio) first audio broadcast of music/voice from shore to ship </a:t>
            </a:r>
          </a:p>
          <a:p>
            <a:r>
              <a:rPr lang="en-US" dirty="0">
                <a:latin typeface="+mj-lt"/>
              </a:rPr>
              <a:t>1912: The RMS Titanic sank. After this, wireless telegraphy quickly became universal on large ships</a:t>
            </a:r>
          </a:p>
          <a:p>
            <a:r>
              <a:rPr lang="en-US" dirty="0">
                <a:latin typeface="+mj-lt"/>
              </a:rPr>
              <a:t>1915: AT&amp;T sent speech from Arlington (Virginia) to Paris (&gt;6,000km)</a:t>
            </a:r>
          </a:p>
        </p:txBody>
      </p:sp>
    </p:spTree>
    <p:extLst>
      <p:ext uri="{BB962C8B-B14F-4D97-AF65-F5344CB8AC3E}">
        <p14:creationId xmlns:p14="http://schemas.microsoft.com/office/powerpoint/2010/main" val="249520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t>CS 4222/5422 - intro</a:t>
            </a:r>
          </a:p>
        </p:txBody>
      </p:sp>
      <p:sp>
        <p:nvSpPr>
          <p:cNvPr id="14338" name="Rectangle 2"/>
          <p:cNvSpPr>
            <a:spLocks noGrp="1" noChangeArrowheads="1"/>
          </p:cNvSpPr>
          <p:nvPr>
            <p:ph type="body" idx="4294967295"/>
          </p:nvPr>
        </p:nvSpPr>
        <p:spPr>
          <a:xfrm>
            <a:off x="757508" y="1250951"/>
            <a:ext cx="9739746" cy="5105399"/>
          </a:xfrm>
        </p:spPr>
        <p:txBody>
          <a:bodyPr>
            <a:normAutofit/>
          </a:bodyPr>
          <a:lstStyle/>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1916: Regular broadcast of weather information using Morse code</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1917 - 1919: Clear transmission of music, voice and human speech</a:t>
            </a:r>
          </a:p>
          <a:p>
            <a:pPr lvl="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3333CC"/>
                </a:solidFill>
                <a:latin typeface="+mj-lt"/>
              </a:rPr>
              <a:t>Early Radio Stations</a:t>
            </a:r>
          </a:p>
          <a:p>
            <a:pPr lvl="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3333CC"/>
                </a:solidFill>
                <a:latin typeface="+mj-lt"/>
              </a:rPr>
              <a:t>1922: France, UK</a:t>
            </a:r>
          </a:p>
          <a:p>
            <a:pPr lvl="1">
              <a:lnSpc>
                <a:spcPct val="15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solidFill>
                  <a:srgbClr val="3333CC"/>
                </a:solidFill>
                <a:latin typeface="+mj-lt"/>
              </a:rPr>
              <a:t>1936: Malaya, Singapore</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1935: Frequency modulation (FM) demonstrated by Armstrong</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1980s: Digital Audio Broadcasting (DAB) </a:t>
            </a:r>
          </a:p>
          <a:p>
            <a:pPr>
              <a:lnSpc>
                <a:spcPct val="90000"/>
              </a:lnSpc>
              <a:spcBef>
                <a:spcPts val="5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p>
        </p:txBody>
      </p:sp>
      <p:sp>
        <p:nvSpPr>
          <p:cNvPr id="2" name="Slide Number Placeholder 1"/>
          <p:cNvSpPr>
            <a:spLocks noGrp="1"/>
          </p:cNvSpPr>
          <p:nvPr>
            <p:ph type="sldNum" sz="quarter" idx="12"/>
          </p:nvPr>
        </p:nvSpPr>
        <p:spPr/>
        <p:txBody>
          <a:bodyPr/>
          <a:lstStyle/>
          <a:p>
            <a:fld id="{5C6FAEEE-D619-4E65-A0EF-E650D0B3166A}" type="slidenum">
              <a:rPr lang="en-US" smtClean="0"/>
              <a:t>44</a:t>
            </a:fld>
            <a:endParaRPr lang="en-US"/>
          </a:p>
        </p:txBody>
      </p:sp>
      <p:sp>
        <p:nvSpPr>
          <p:cNvPr id="3" name="Title 1">
            <a:extLst>
              <a:ext uri="{FF2B5EF4-FFF2-40B4-BE49-F238E27FC236}">
                <a16:creationId xmlns:a16="http://schemas.microsoft.com/office/drawing/2014/main" id="{F35A7A1F-B7E6-E162-8A7C-2F2CCB00BE33}"/>
              </a:ext>
            </a:extLst>
          </p:cNvPr>
          <p:cNvSpPr txBox="1">
            <a:spLocks/>
          </p:cNvSpPr>
          <p:nvPr/>
        </p:nvSpPr>
        <p:spPr>
          <a:xfrm>
            <a:off x="696096" y="253914"/>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Audio/Video broadcasting</a:t>
            </a:r>
          </a:p>
        </p:txBody>
      </p:sp>
    </p:spTree>
    <p:extLst>
      <p:ext uri="{BB962C8B-B14F-4D97-AF65-F5344CB8AC3E}">
        <p14:creationId xmlns:p14="http://schemas.microsoft.com/office/powerpoint/2010/main" val="28674587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animEffect transition="in" filter="blinds(horizontal)">
                                      <p:cBhvr>
                                        <p:cTn id="7" dur="500"/>
                                        <p:tgtEl>
                                          <p:spTgt spid="143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8">
                                            <p:txEl>
                                              <p:pRg st="1" end="1"/>
                                            </p:txEl>
                                          </p:spTgt>
                                        </p:tgtEl>
                                        <p:attrNameLst>
                                          <p:attrName>style.visibility</p:attrName>
                                        </p:attrNameLst>
                                      </p:cBhvr>
                                      <p:to>
                                        <p:strVal val="visible"/>
                                      </p:to>
                                    </p:set>
                                    <p:animEffect transition="in" filter="blinds(horizontal)">
                                      <p:cBhvr>
                                        <p:cTn id="12" dur="500"/>
                                        <p:tgtEl>
                                          <p:spTgt spid="14338">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338">
                                            <p:txEl>
                                              <p:pRg st="2" end="2"/>
                                            </p:txEl>
                                          </p:spTgt>
                                        </p:tgtEl>
                                        <p:attrNameLst>
                                          <p:attrName>style.visibility</p:attrName>
                                        </p:attrNameLst>
                                      </p:cBhvr>
                                      <p:to>
                                        <p:strVal val="visible"/>
                                      </p:to>
                                    </p:set>
                                    <p:animEffect transition="in" filter="blinds(horizontal)">
                                      <p:cBhvr>
                                        <p:cTn id="15" dur="500"/>
                                        <p:tgtEl>
                                          <p:spTgt spid="14338">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338">
                                            <p:txEl>
                                              <p:pRg st="3" end="3"/>
                                            </p:txEl>
                                          </p:spTgt>
                                        </p:tgtEl>
                                        <p:attrNameLst>
                                          <p:attrName>style.visibility</p:attrName>
                                        </p:attrNameLst>
                                      </p:cBhvr>
                                      <p:to>
                                        <p:strVal val="visible"/>
                                      </p:to>
                                    </p:set>
                                    <p:animEffect transition="in" filter="blinds(horizontal)">
                                      <p:cBhvr>
                                        <p:cTn id="18" dur="500"/>
                                        <p:tgtEl>
                                          <p:spTgt spid="14338">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338">
                                            <p:txEl>
                                              <p:pRg st="4" end="4"/>
                                            </p:txEl>
                                          </p:spTgt>
                                        </p:tgtEl>
                                        <p:attrNameLst>
                                          <p:attrName>style.visibility</p:attrName>
                                        </p:attrNameLst>
                                      </p:cBhvr>
                                      <p:to>
                                        <p:strVal val="visible"/>
                                      </p:to>
                                    </p:set>
                                    <p:animEffect transition="in" filter="blinds(horizontal)">
                                      <p:cBhvr>
                                        <p:cTn id="21" dur="500"/>
                                        <p:tgtEl>
                                          <p:spTgt spid="1433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338">
                                            <p:txEl>
                                              <p:pRg st="5" end="5"/>
                                            </p:txEl>
                                          </p:spTgt>
                                        </p:tgtEl>
                                        <p:attrNameLst>
                                          <p:attrName>style.visibility</p:attrName>
                                        </p:attrNameLst>
                                      </p:cBhvr>
                                      <p:to>
                                        <p:strVal val="visible"/>
                                      </p:to>
                                    </p:set>
                                    <p:animEffect transition="in" filter="blinds(horizontal)">
                                      <p:cBhvr>
                                        <p:cTn id="26" dur="500"/>
                                        <p:tgtEl>
                                          <p:spTgt spid="1433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338">
                                            <p:txEl>
                                              <p:pRg st="6" end="6"/>
                                            </p:txEl>
                                          </p:spTgt>
                                        </p:tgtEl>
                                        <p:attrNameLst>
                                          <p:attrName>style.visibility</p:attrName>
                                        </p:attrNameLst>
                                      </p:cBhvr>
                                      <p:to>
                                        <p:strVal val="visible"/>
                                      </p:to>
                                    </p:set>
                                    <p:animEffect transition="in" filter="blinds(horizontal)">
                                      <p:cBhvr>
                                        <p:cTn id="31" dur="500"/>
                                        <p:tgtEl>
                                          <p:spTgt spid="143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t>CS 4222/5422 - intro</a:t>
            </a:r>
          </a:p>
        </p:txBody>
      </p:sp>
      <p:sp>
        <p:nvSpPr>
          <p:cNvPr id="15362" name="Rectangle 2"/>
          <p:cNvSpPr>
            <a:spLocks noGrp="1" noChangeArrowheads="1"/>
          </p:cNvSpPr>
          <p:nvPr>
            <p:ph type="body" idx="4294967295"/>
          </p:nvPr>
        </p:nvSpPr>
        <p:spPr>
          <a:xfrm>
            <a:off x="775854" y="1408287"/>
            <a:ext cx="9206346" cy="5119254"/>
          </a:xfrm>
        </p:spPr>
        <p:txBody>
          <a:bodyPr>
            <a:normAutofit/>
          </a:bodyPr>
          <a:lstStyle/>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1923: First wireless TV transmission</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1941: NTSC (National Television System Committee), 525 lines per inch at 30 fps in a bandwidth of 6 MHz</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1962: AT&amp;T launches Telstar, the first satellite to carry TV broadcasts</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1963: PAL or Phase Alternating Line standardized, uses 625 lines</a:t>
            </a: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1963: First TV broadcast in Singapore (channel 5)</a:t>
            </a:r>
            <a:r>
              <a:rPr lang="ar-SA" sz="2400" dirty="0">
                <a:latin typeface="+mj-lt"/>
                <a:cs typeface="Arial" charset="0"/>
              </a:rPr>
              <a:t>‏</a:t>
            </a:r>
            <a:endParaRPr lang="en-US" sz="2400" dirty="0">
              <a:latin typeface="+mj-lt"/>
            </a:endParaRPr>
          </a:p>
          <a:p>
            <a:pPr>
              <a:lnSpc>
                <a:spcPct val="15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1996: US. HDTV standardized </a:t>
            </a:r>
          </a:p>
        </p:txBody>
      </p:sp>
      <p:sp>
        <p:nvSpPr>
          <p:cNvPr id="2" name="Slide Number Placeholder 1"/>
          <p:cNvSpPr>
            <a:spLocks noGrp="1"/>
          </p:cNvSpPr>
          <p:nvPr>
            <p:ph type="sldNum" sz="quarter" idx="12"/>
          </p:nvPr>
        </p:nvSpPr>
        <p:spPr/>
        <p:txBody>
          <a:bodyPr/>
          <a:lstStyle/>
          <a:p>
            <a:fld id="{5C6FAEEE-D619-4E65-A0EF-E650D0B3166A}" type="slidenum">
              <a:rPr lang="en-US" smtClean="0"/>
              <a:t>45</a:t>
            </a:fld>
            <a:endParaRPr lang="en-US"/>
          </a:p>
        </p:txBody>
      </p:sp>
      <p:sp>
        <p:nvSpPr>
          <p:cNvPr id="3" name="Title 1">
            <a:extLst>
              <a:ext uri="{FF2B5EF4-FFF2-40B4-BE49-F238E27FC236}">
                <a16:creationId xmlns:a16="http://schemas.microsoft.com/office/drawing/2014/main" id="{380ED1F4-DC44-F614-ADC2-62302817C1D7}"/>
              </a:ext>
            </a:extLst>
          </p:cNvPr>
          <p:cNvSpPr txBox="1">
            <a:spLocks/>
          </p:cNvSpPr>
          <p:nvPr/>
        </p:nvSpPr>
        <p:spPr>
          <a:xfrm>
            <a:off x="696096" y="253914"/>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Television Broadcasting</a:t>
            </a:r>
          </a:p>
        </p:txBody>
      </p:sp>
    </p:spTree>
    <p:extLst>
      <p:ext uri="{BB962C8B-B14F-4D97-AF65-F5344CB8AC3E}">
        <p14:creationId xmlns:p14="http://schemas.microsoft.com/office/powerpoint/2010/main" val="38487141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blinds(horizontal)">
                                      <p:cBhvr>
                                        <p:cTn id="7" dur="500"/>
                                        <p:tgtEl>
                                          <p:spTgt spid="153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2">
                                            <p:txEl>
                                              <p:pRg st="1" end="1"/>
                                            </p:txEl>
                                          </p:spTgt>
                                        </p:tgtEl>
                                        <p:attrNameLst>
                                          <p:attrName>style.visibility</p:attrName>
                                        </p:attrNameLst>
                                      </p:cBhvr>
                                      <p:to>
                                        <p:strVal val="visible"/>
                                      </p:to>
                                    </p:set>
                                    <p:animEffect transition="in" filter="blinds(horizontal)">
                                      <p:cBhvr>
                                        <p:cTn id="12" dur="500"/>
                                        <p:tgtEl>
                                          <p:spTgt spid="153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2">
                                            <p:txEl>
                                              <p:pRg st="2" end="2"/>
                                            </p:txEl>
                                          </p:spTgt>
                                        </p:tgtEl>
                                        <p:attrNameLst>
                                          <p:attrName>style.visibility</p:attrName>
                                        </p:attrNameLst>
                                      </p:cBhvr>
                                      <p:to>
                                        <p:strVal val="visible"/>
                                      </p:to>
                                    </p:set>
                                    <p:animEffect transition="in" filter="blinds(horizontal)">
                                      <p:cBhvr>
                                        <p:cTn id="17" dur="500"/>
                                        <p:tgtEl>
                                          <p:spTgt spid="153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362">
                                            <p:txEl>
                                              <p:pRg st="3" end="3"/>
                                            </p:txEl>
                                          </p:spTgt>
                                        </p:tgtEl>
                                        <p:attrNameLst>
                                          <p:attrName>style.visibility</p:attrName>
                                        </p:attrNameLst>
                                      </p:cBhvr>
                                      <p:to>
                                        <p:strVal val="visible"/>
                                      </p:to>
                                    </p:set>
                                    <p:animEffect transition="in" filter="blinds(horizontal)">
                                      <p:cBhvr>
                                        <p:cTn id="22" dur="500"/>
                                        <p:tgtEl>
                                          <p:spTgt spid="15362">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362">
                                            <p:txEl>
                                              <p:pRg st="4" end="4"/>
                                            </p:txEl>
                                          </p:spTgt>
                                        </p:tgtEl>
                                        <p:attrNameLst>
                                          <p:attrName>style.visibility</p:attrName>
                                        </p:attrNameLst>
                                      </p:cBhvr>
                                      <p:to>
                                        <p:strVal val="visible"/>
                                      </p:to>
                                    </p:set>
                                    <p:animEffect transition="in" filter="blinds(horizontal)">
                                      <p:cBhvr>
                                        <p:cTn id="25" dur="500"/>
                                        <p:tgtEl>
                                          <p:spTgt spid="1536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5362">
                                            <p:txEl>
                                              <p:pRg st="5" end="5"/>
                                            </p:txEl>
                                          </p:spTgt>
                                        </p:tgtEl>
                                        <p:attrNameLst>
                                          <p:attrName>style.visibility</p:attrName>
                                        </p:attrNameLst>
                                      </p:cBhvr>
                                      <p:to>
                                        <p:strVal val="visible"/>
                                      </p:to>
                                    </p:set>
                                    <p:animEffect transition="in" filter="blinds(horizontal)">
                                      <p:cBhvr>
                                        <p:cTn id="30" dur="500"/>
                                        <p:tgtEl>
                                          <p:spTgt spid="153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t>CS 4222/5422 - intro</a:t>
            </a:r>
          </a:p>
        </p:txBody>
      </p:sp>
      <p:sp>
        <p:nvSpPr>
          <p:cNvPr id="16386" name="Rectangle 2"/>
          <p:cNvSpPr>
            <a:spLocks noGrp="1" noChangeArrowheads="1"/>
          </p:cNvSpPr>
          <p:nvPr>
            <p:ph type="body" idx="4294967295"/>
          </p:nvPr>
        </p:nvSpPr>
        <p:spPr>
          <a:xfrm>
            <a:off x="759813" y="1579477"/>
            <a:ext cx="9053945" cy="4862513"/>
          </a:xfrm>
        </p:spPr>
        <p:txBody>
          <a:bodyPr/>
          <a:lstStyle/>
          <a:p>
            <a:pPr>
              <a:spcBef>
                <a:spcPts val="12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1946 - First interconnection of mobile users to public switched telephone network (PSTN), “zero” generation</a:t>
            </a:r>
          </a:p>
          <a:p>
            <a:pPr>
              <a:spcBef>
                <a:spcPts val="12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1983 - Advanced Mobile Phone System (AMPS) deployed in US in 900 MHz band</a:t>
            </a:r>
          </a:p>
          <a:p>
            <a:pPr>
              <a:spcBef>
                <a:spcPts val="12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1989 - </a:t>
            </a:r>
            <a:r>
              <a:rPr lang="en-US" sz="2400" dirty="0" err="1">
                <a:latin typeface="+mj-lt"/>
              </a:rPr>
              <a:t>Groupe</a:t>
            </a:r>
            <a:r>
              <a:rPr lang="en-US" sz="2400" dirty="0">
                <a:latin typeface="+mj-lt"/>
              </a:rPr>
              <a:t> </a:t>
            </a:r>
            <a:r>
              <a:rPr lang="en-US" sz="2400" dirty="0" err="1">
                <a:latin typeface="+mj-lt"/>
              </a:rPr>
              <a:t>Spècial</a:t>
            </a:r>
            <a:r>
              <a:rPr lang="en-US" sz="2400" dirty="0">
                <a:latin typeface="+mj-lt"/>
              </a:rPr>
              <a:t> Mobile defines European digital cellular standard, GSM</a:t>
            </a:r>
          </a:p>
          <a:p>
            <a:pPr>
              <a:spcBef>
                <a:spcPts val="12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latin typeface="+mj-lt"/>
              </a:rPr>
              <a:t>1993 - IS-95 code-division multiple-access (CDMA) digital cellular system deployed in US</a:t>
            </a:r>
          </a:p>
        </p:txBody>
      </p:sp>
      <p:sp>
        <p:nvSpPr>
          <p:cNvPr id="2" name="Slide Number Placeholder 1"/>
          <p:cNvSpPr>
            <a:spLocks noGrp="1"/>
          </p:cNvSpPr>
          <p:nvPr>
            <p:ph type="sldNum" sz="quarter" idx="12"/>
          </p:nvPr>
        </p:nvSpPr>
        <p:spPr/>
        <p:txBody>
          <a:bodyPr/>
          <a:lstStyle/>
          <a:p>
            <a:fld id="{5C6FAEEE-D619-4E65-A0EF-E650D0B3166A}" type="slidenum">
              <a:rPr lang="en-US" smtClean="0"/>
              <a:t>46</a:t>
            </a:fld>
            <a:endParaRPr lang="en-US"/>
          </a:p>
        </p:txBody>
      </p:sp>
      <p:sp>
        <p:nvSpPr>
          <p:cNvPr id="3" name="Title 1">
            <a:extLst>
              <a:ext uri="{FF2B5EF4-FFF2-40B4-BE49-F238E27FC236}">
                <a16:creationId xmlns:a16="http://schemas.microsoft.com/office/drawing/2014/main" id="{72C8386F-B8F9-B214-00CB-8A0F62CF128B}"/>
              </a:ext>
            </a:extLst>
          </p:cNvPr>
          <p:cNvSpPr txBox="1">
            <a:spLocks/>
          </p:cNvSpPr>
          <p:nvPr/>
        </p:nvSpPr>
        <p:spPr>
          <a:xfrm>
            <a:off x="696096" y="253914"/>
            <a:ext cx="1135380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History of Voice and Cellular Communication</a:t>
            </a:r>
          </a:p>
        </p:txBody>
      </p:sp>
    </p:spTree>
    <p:extLst>
      <p:ext uri="{BB962C8B-B14F-4D97-AF65-F5344CB8AC3E}">
        <p14:creationId xmlns:p14="http://schemas.microsoft.com/office/powerpoint/2010/main" val="11641949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blinds(horizontal)">
                                      <p:cBhvr>
                                        <p:cTn id="7" dur="500"/>
                                        <p:tgtEl>
                                          <p:spTgt spid="163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6">
                                            <p:txEl>
                                              <p:pRg st="1" end="1"/>
                                            </p:txEl>
                                          </p:spTgt>
                                        </p:tgtEl>
                                        <p:attrNameLst>
                                          <p:attrName>style.visibility</p:attrName>
                                        </p:attrNameLst>
                                      </p:cBhvr>
                                      <p:to>
                                        <p:strVal val="visible"/>
                                      </p:to>
                                    </p:set>
                                    <p:animEffect transition="in" filter="blinds(horizontal)">
                                      <p:cBhvr>
                                        <p:cTn id="12" dur="500"/>
                                        <p:tgtEl>
                                          <p:spTgt spid="163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6">
                                            <p:txEl>
                                              <p:pRg st="2" end="2"/>
                                            </p:txEl>
                                          </p:spTgt>
                                        </p:tgtEl>
                                        <p:attrNameLst>
                                          <p:attrName>style.visibility</p:attrName>
                                        </p:attrNameLst>
                                      </p:cBhvr>
                                      <p:to>
                                        <p:strVal val="visible"/>
                                      </p:to>
                                    </p:set>
                                    <p:animEffect transition="in" filter="blinds(horizontal)">
                                      <p:cBhvr>
                                        <p:cTn id="17" dur="500"/>
                                        <p:tgtEl>
                                          <p:spTgt spid="163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386">
                                            <p:txEl>
                                              <p:pRg st="3" end="3"/>
                                            </p:txEl>
                                          </p:spTgt>
                                        </p:tgtEl>
                                        <p:attrNameLst>
                                          <p:attrName>style.visibility</p:attrName>
                                        </p:attrNameLst>
                                      </p:cBhvr>
                                      <p:to>
                                        <p:strVal val="visible"/>
                                      </p:to>
                                    </p:set>
                                    <p:animEffect transition="in" filter="blinds(horizontal)">
                                      <p:cBhvr>
                                        <p:cTn id="22" dur="500"/>
                                        <p:tgtEl>
                                          <p:spTgt spid="163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903" y="332510"/>
            <a:ext cx="10737908" cy="836613"/>
          </a:xfrm>
        </p:spPr>
        <p:txBody>
          <a:bodyPr>
            <a:normAutofit fontScale="90000"/>
          </a:bodyPr>
          <a:lstStyle/>
          <a:p>
            <a:r>
              <a:rPr lang="en-US" dirty="0">
                <a:latin typeface="+mn-lt"/>
              </a:rPr>
              <a:t>Communication Technology Adoption in the USA</a:t>
            </a:r>
          </a:p>
        </p:txBody>
      </p:sp>
      <p:sp>
        <p:nvSpPr>
          <p:cNvPr id="3" name="TextBox 2"/>
          <p:cNvSpPr txBox="1"/>
          <p:nvPr/>
        </p:nvSpPr>
        <p:spPr>
          <a:xfrm>
            <a:off x="1322702" y="6263880"/>
            <a:ext cx="10223662" cy="523220"/>
          </a:xfrm>
          <a:prstGeom prst="rect">
            <a:avLst/>
          </a:prstGeom>
          <a:noFill/>
        </p:spPr>
        <p:txBody>
          <a:bodyPr wrap="square" rtlCol="0">
            <a:spAutoFit/>
          </a:bodyPr>
          <a:lstStyle/>
          <a:p>
            <a:r>
              <a:rPr lang="en-US" sz="1400" dirty="0"/>
              <a:t>Data Source: Radio penetration data per Broadcasting &amp; Cable Yearbook 1996, Internet penetration data per </a:t>
            </a:r>
            <a:r>
              <a:rPr lang="en-US" sz="1400" i="1" dirty="0"/>
              <a:t>World Bank</a:t>
            </a:r>
            <a:r>
              <a:rPr lang="en-US" sz="1400" dirty="0"/>
              <a:t>/</a:t>
            </a:r>
            <a:r>
              <a:rPr lang="en-US" sz="1400" i="1" dirty="0"/>
              <a:t>ITU</a:t>
            </a:r>
            <a:r>
              <a:rPr lang="en-US" sz="1400" dirty="0"/>
              <a:t>, Mobile Internet (smartphone) data per Morgan Stanley Research; 3G data per </a:t>
            </a:r>
            <a:r>
              <a:rPr lang="en-US" sz="1400" dirty="0" err="1"/>
              <a:t>Informa</a:t>
            </a:r>
            <a:r>
              <a:rPr lang="en-US" sz="1400" dirty="0"/>
              <a:t>.</a:t>
            </a:r>
          </a:p>
        </p:txBody>
      </p:sp>
      <p:sp>
        <p:nvSpPr>
          <p:cNvPr id="7" name="Slide Number Placeholder 6"/>
          <p:cNvSpPr>
            <a:spLocks noGrp="1"/>
          </p:cNvSpPr>
          <p:nvPr>
            <p:ph type="sldNum" sz="quarter" idx="12"/>
          </p:nvPr>
        </p:nvSpPr>
        <p:spPr/>
        <p:txBody>
          <a:bodyPr/>
          <a:lstStyle/>
          <a:p>
            <a:fld id="{5C6FAEEE-D619-4E65-A0EF-E650D0B3166A}" type="slidenum">
              <a:rPr lang="en-US" smtClean="0"/>
              <a:t>47</a:t>
            </a:fld>
            <a:endParaRPr lang="en-US"/>
          </a:p>
        </p:txBody>
      </p:sp>
      <p:pic>
        <p:nvPicPr>
          <p:cNvPr id="5" name="Picture 4"/>
          <p:cNvPicPr>
            <a:picLocks noChangeAspect="1"/>
          </p:cNvPicPr>
          <p:nvPr/>
        </p:nvPicPr>
        <p:blipFill>
          <a:blip r:embed="rId3"/>
          <a:stretch>
            <a:fillRect/>
          </a:stretch>
        </p:blipFill>
        <p:spPr>
          <a:xfrm>
            <a:off x="2697540" y="1127684"/>
            <a:ext cx="7284800" cy="5130291"/>
          </a:xfrm>
          <a:prstGeom prst="rect">
            <a:avLst/>
          </a:prstGeom>
        </p:spPr>
      </p:pic>
    </p:spTree>
    <p:extLst>
      <p:ext uri="{BB962C8B-B14F-4D97-AF65-F5344CB8AC3E}">
        <p14:creationId xmlns:p14="http://schemas.microsoft.com/office/powerpoint/2010/main" val="3319966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5C6FAEEE-D619-4E65-A0EF-E650D0B3166A}" type="slidenum">
              <a:rPr lang="en-US" smtClean="0"/>
              <a:t>48</a:t>
            </a:fld>
            <a:endParaRPr lang="en-US"/>
          </a:p>
        </p:txBody>
      </p:sp>
      <p:sp>
        <p:nvSpPr>
          <p:cNvPr id="2" name="Rectangle 1"/>
          <p:cNvSpPr/>
          <p:nvPr/>
        </p:nvSpPr>
        <p:spPr>
          <a:xfrm>
            <a:off x="3758690" y="5280096"/>
            <a:ext cx="5132302" cy="369332"/>
          </a:xfrm>
          <a:prstGeom prst="rect">
            <a:avLst/>
          </a:prstGeom>
        </p:spPr>
        <p:txBody>
          <a:bodyPr wrap="none">
            <a:spAutoFit/>
          </a:bodyPr>
          <a:lstStyle/>
          <a:p>
            <a:r>
              <a:rPr lang="en-US" dirty="0"/>
              <a:t>Source: Cisco Annual Internet Report, 2018–2023 </a:t>
            </a:r>
            <a:endParaRPr lang="en-SG" dirty="0"/>
          </a:p>
        </p:txBody>
      </p:sp>
      <p:pic>
        <p:nvPicPr>
          <p:cNvPr id="3" name="Picture 2">
            <a:extLst>
              <a:ext uri="{FF2B5EF4-FFF2-40B4-BE49-F238E27FC236}">
                <a16:creationId xmlns:a16="http://schemas.microsoft.com/office/drawing/2014/main" id="{AA76A407-3D85-45FF-B512-B19D1671CFBE}"/>
              </a:ext>
            </a:extLst>
          </p:cNvPr>
          <p:cNvPicPr>
            <a:picLocks noChangeAspect="1"/>
          </p:cNvPicPr>
          <p:nvPr/>
        </p:nvPicPr>
        <p:blipFill>
          <a:blip r:embed="rId2"/>
          <a:stretch>
            <a:fillRect/>
          </a:stretch>
        </p:blipFill>
        <p:spPr>
          <a:xfrm>
            <a:off x="1701869" y="1300294"/>
            <a:ext cx="9887136" cy="3825380"/>
          </a:xfrm>
          <a:prstGeom prst="rect">
            <a:avLst/>
          </a:prstGeom>
        </p:spPr>
      </p:pic>
      <p:sp>
        <p:nvSpPr>
          <p:cNvPr id="7" name="TextBox 6">
            <a:extLst>
              <a:ext uri="{FF2B5EF4-FFF2-40B4-BE49-F238E27FC236}">
                <a16:creationId xmlns:a16="http://schemas.microsoft.com/office/drawing/2014/main" id="{A5304169-4C61-477E-ACBD-5CFA7688E377}"/>
              </a:ext>
            </a:extLst>
          </p:cNvPr>
          <p:cNvSpPr txBox="1"/>
          <p:nvPr/>
        </p:nvSpPr>
        <p:spPr>
          <a:xfrm>
            <a:off x="1637951" y="6145609"/>
            <a:ext cx="10425418" cy="307777"/>
          </a:xfrm>
          <a:prstGeom prst="rect">
            <a:avLst/>
          </a:prstGeom>
          <a:noFill/>
        </p:spPr>
        <p:txBody>
          <a:bodyPr wrap="square">
            <a:spAutoFit/>
          </a:bodyPr>
          <a:lstStyle/>
          <a:p>
            <a:r>
              <a:rPr lang="en-SG" sz="1400" dirty="0"/>
              <a:t>https://www.cisco.com/c/en/us/solutions/collateral/executive-perspectives/annual-internet-report/white-paper-c11-741490.html</a:t>
            </a:r>
          </a:p>
        </p:txBody>
      </p:sp>
      <p:sp>
        <p:nvSpPr>
          <p:cNvPr id="4" name="Title 1">
            <a:extLst>
              <a:ext uri="{FF2B5EF4-FFF2-40B4-BE49-F238E27FC236}">
                <a16:creationId xmlns:a16="http://schemas.microsoft.com/office/drawing/2014/main" id="{429285B4-E6FB-2E1B-4E9A-4EEA606C2A79}"/>
              </a:ext>
            </a:extLst>
          </p:cNvPr>
          <p:cNvSpPr>
            <a:spLocks noGrp="1"/>
          </p:cNvSpPr>
          <p:nvPr>
            <p:ph type="title"/>
          </p:nvPr>
        </p:nvSpPr>
        <p:spPr>
          <a:xfrm>
            <a:off x="1140903" y="332510"/>
            <a:ext cx="10737908" cy="836613"/>
          </a:xfrm>
        </p:spPr>
        <p:txBody>
          <a:bodyPr>
            <a:normAutofit/>
          </a:bodyPr>
          <a:lstStyle/>
          <a:p>
            <a:r>
              <a:rPr lang="en-US" dirty="0">
                <a:latin typeface="+mn-lt"/>
              </a:rPr>
              <a:t>Communication Technology Adoption</a:t>
            </a:r>
          </a:p>
        </p:txBody>
      </p:sp>
    </p:spTree>
    <p:extLst>
      <p:ext uri="{BB962C8B-B14F-4D97-AF65-F5344CB8AC3E}">
        <p14:creationId xmlns:p14="http://schemas.microsoft.com/office/powerpoint/2010/main" val="4235833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1888-6DDB-4DAF-B3AF-FD2C0864C13C}"/>
              </a:ext>
            </a:extLst>
          </p:cNvPr>
          <p:cNvSpPr>
            <a:spLocks noGrp="1"/>
          </p:cNvSpPr>
          <p:nvPr>
            <p:ph type="title"/>
          </p:nvPr>
        </p:nvSpPr>
        <p:spPr/>
        <p:txBody>
          <a:bodyPr/>
          <a:lstStyle/>
          <a:p>
            <a:pPr algn="ctr"/>
            <a:r>
              <a:rPr lang="en-US" dirty="0"/>
              <a:t>5G Network Growth</a:t>
            </a:r>
            <a:endParaRPr lang="en-SG" dirty="0"/>
          </a:p>
        </p:txBody>
      </p:sp>
      <p:pic>
        <p:nvPicPr>
          <p:cNvPr id="7" name="Content Placeholder 6">
            <a:extLst>
              <a:ext uri="{FF2B5EF4-FFF2-40B4-BE49-F238E27FC236}">
                <a16:creationId xmlns:a16="http://schemas.microsoft.com/office/drawing/2014/main" id="{47BB453B-515C-43E7-ACF0-87C33E370B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9443" y="1599144"/>
            <a:ext cx="7741163" cy="4281686"/>
          </a:xfrm>
        </p:spPr>
      </p:pic>
      <p:sp>
        <p:nvSpPr>
          <p:cNvPr id="4" name="Footer Placeholder 3">
            <a:extLst>
              <a:ext uri="{FF2B5EF4-FFF2-40B4-BE49-F238E27FC236}">
                <a16:creationId xmlns:a16="http://schemas.microsoft.com/office/drawing/2014/main" id="{79E40F4D-E28F-4C0C-A9A6-36E476F5472F}"/>
              </a:ext>
            </a:extLst>
          </p:cNvPr>
          <p:cNvSpPr>
            <a:spLocks noGrp="1"/>
          </p:cNvSpPr>
          <p:nvPr>
            <p:ph type="ftr" sz="quarter" idx="11"/>
          </p:nvPr>
        </p:nvSpPr>
        <p:spPr/>
        <p:txBody>
          <a:bodyPr/>
          <a:lstStyle/>
          <a:p>
            <a:r>
              <a:rPr lang="en-US"/>
              <a:t>CS 4222/5422 - intro</a:t>
            </a:r>
            <a:endParaRPr lang="en-US" dirty="0"/>
          </a:p>
        </p:txBody>
      </p:sp>
      <p:sp>
        <p:nvSpPr>
          <p:cNvPr id="5" name="Slide Number Placeholder 4">
            <a:extLst>
              <a:ext uri="{FF2B5EF4-FFF2-40B4-BE49-F238E27FC236}">
                <a16:creationId xmlns:a16="http://schemas.microsoft.com/office/drawing/2014/main" id="{C0159254-7E8E-4790-868D-B0AECCD95F0E}"/>
              </a:ext>
            </a:extLst>
          </p:cNvPr>
          <p:cNvSpPr>
            <a:spLocks noGrp="1"/>
          </p:cNvSpPr>
          <p:nvPr>
            <p:ph type="sldNum" sz="quarter" idx="12"/>
          </p:nvPr>
        </p:nvSpPr>
        <p:spPr/>
        <p:txBody>
          <a:bodyPr/>
          <a:lstStyle/>
          <a:p>
            <a:fld id="{5C6FAEEE-D619-4E65-A0EF-E650D0B3166A}" type="slidenum">
              <a:rPr lang="en-US" smtClean="0"/>
              <a:t>49</a:t>
            </a:fld>
            <a:endParaRPr lang="en-US"/>
          </a:p>
        </p:txBody>
      </p:sp>
      <p:sp>
        <p:nvSpPr>
          <p:cNvPr id="8" name="Rectangle 7">
            <a:extLst>
              <a:ext uri="{FF2B5EF4-FFF2-40B4-BE49-F238E27FC236}">
                <a16:creationId xmlns:a16="http://schemas.microsoft.com/office/drawing/2014/main" id="{61A651F6-2E9B-4A9B-A42D-EDC9F889F410}"/>
              </a:ext>
            </a:extLst>
          </p:cNvPr>
          <p:cNvSpPr/>
          <p:nvPr/>
        </p:nvSpPr>
        <p:spPr>
          <a:xfrm>
            <a:off x="682303" y="6176387"/>
            <a:ext cx="11129395" cy="276999"/>
          </a:xfrm>
          <a:prstGeom prst="rect">
            <a:avLst/>
          </a:prstGeom>
        </p:spPr>
        <p:txBody>
          <a:bodyPr wrap="square">
            <a:spAutoFit/>
          </a:bodyPr>
          <a:lstStyle/>
          <a:p>
            <a:r>
              <a:rPr lang="en-SG" sz="1200" dirty="0"/>
              <a:t>https://omdia.tech.informa.com/pr/2021-oct/5g-networks-still-to-reach-market-penetration-tipping-point-finds-omdia-research</a:t>
            </a:r>
          </a:p>
        </p:txBody>
      </p:sp>
    </p:spTree>
    <p:extLst>
      <p:ext uri="{BB962C8B-B14F-4D97-AF65-F5344CB8AC3E}">
        <p14:creationId xmlns:p14="http://schemas.microsoft.com/office/powerpoint/2010/main" val="99416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Get to know the instructor</a:t>
            </a:r>
          </a:p>
        </p:txBody>
      </p:sp>
      <p:sp>
        <p:nvSpPr>
          <p:cNvPr id="3" name="Content Placeholder 2"/>
          <p:cNvSpPr>
            <a:spLocks noGrp="1"/>
          </p:cNvSpPr>
          <p:nvPr>
            <p:ph idx="1"/>
          </p:nvPr>
        </p:nvSpPr>
        <p:spPr>
          <a:xfrm>
            <a:off x="536028" y="1451578"/>
            <a:ext cx="11525037" cy="2003419"/>
          </a:xfrm>
        </p:spPr>
        <p:txBody>
          <a:bodyPr>
            <a:normAutofit/>
          </a:bodyPr>
          <a:lstStyle/>
          <a:p>
            <a:pPr algn="just"/>
            <a:r>
              <a:rPr lang="en-US" dirty="0">
                <a:latin typeface="+mj-lt"/>
              </a:rPr>
              <a:t>Build real systems.  Functional prototypes</a:t>
            </a:r>
          </a:p>
          <a:p>
            <a:pPr algn="just"/>
            <a:r>
              <a:rPr lang="en-US" dirty="0">
                <a:latin typeface="+mj-lt"/>
              </a:rPr>
              <a:t>Commonly, my work involves working at the intersection of computer science, electrical engineering and computer communication</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15" name="Picture 14">
            <a:extLst>
              <a:ext uri="{FF2B5EF4-FFF2-40B4-BE49-F238E27FC236}">
                <a16:creationId xmlns:a16="http://schemas.microsoft.com/office/drawing/2014/main" id="{5D3E2BEF-3598-06B2-9055-B747ADFF3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35" y="3409411"/>
            <a:ext cx="4134661" cy="2756922"/>
          </a:xfrm>
          <a:prstGeom prst="rect">
            <a:avLst/>
          </a:prstGeom>
        </p:spPr>
      </p:pic>
      <p:pic>
        <p:nvPicPr>
          <p:cNvPr id="16" name="Picture 15">
            <a:extLst>
              <a:ext uri="{FF2B5EF4-FFF2-40B4-BE49-F238E27FC236}">
                <a16:creationId xmlns:a16="http://schemas.microsoft.com/office/drawing/2014/main" id="{375513D9-936C-73DC-BD2A-90D3FB733111}"/>
              </a:ext>
            </a:extLst>
          </p:cNvPr>
          <p:cNvPicPr>
            <a:picLocks noChangeAspect="1"/>
          </p:cNvPicPr>
          <p:nvPr/>
        </p:nvPicPr>
        <p:blipFill>
          <a:blip r:embed="rId4"/>
          <a:stretch>
            <a:fillRect/>
          </a:stretch>
        </p:blipFill>
        <p:spPr>
          <a:xfrm>
            <a:off x="3666999" y="3713710"/>
            <a:ext cx="2162398" cy="1840338"/>
          </a:xfrm>
          <a:prstGeom prst="rect">
            <a:avLst/>
          </a:prstGeom>
        </p:spPr>
      </p:pic>
      <p:pic>
        <p:nvPicPr>
          <p:cNvPr id="17" name="Picture 16">
            <a:extLst>
              <a:ext uri="{FF2B5EF4-FFF2-40B4-BE49-F238E27FC236}">
                <a16:creationId xmlns:a16="http://schemas.microsoft.com/office/drawing/2014/main" id="{C2AB3377-3B2E-4D97-E24C-BDFA825BDE3E}"/>
              </a:ext>
            </a:extLst>
          </p:cNvPr>
          <p:cNvPicPr>
            <a:picLocks noChangeAspect="1"/>
          </p:cNvPicPr>
          <p:nvPr/>
        </p:nvPicPr>
        <p:blipFill>
          <a:blip r:embed="rId5"/>
          <a:stretch>
            <a:fillRect/>
          </a:stretch>
        </p:blipFill>
        <p:spPr>
          <a:xfrm>
            <a:off x="6185714" y="3713711"/>
            <a:ext cx="2954966" cy="1840338"/>
          </a:xfrm>
          <a:prstGeom prst="rect">
            <a:avLst/>
          </a:prstGeom>
        </p:spPr>
      </p:pic>
      <p:pic>
        <p:nvPicPr>
          <p:cNvPr id="18" name="Picture 17">
            <a:extLst>
              <a:ext uri="{FF2B5EF4-FFF2-40B4-BE49-F238E27FC236}">
                <a16:creationId xmlns:a16="http://schemas.microsoft.com/office/drawing/2014/main" id="{21192F8F-C67B-3ACF-AE8B-24749FB744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9551" y="3704293"/>
            <a:ext cx="2402760" cy="2402760"/>
          </a:xfrm>
          <a:prstGeom prst="rect">
            <a:avLst/>
          </a:prstGeom>
        </p:spPr>
      </p:pic>
      <p:sp>
        <p:nvSpPr>
          <p:cNvPr id="19" name="TextBox 18">
            <a:extLst>
              <a:ext uri="{FF2B5EF4-FFF2-40B4-BE49-F238E27FC236}">
                <a16:creationId xmlns:a16="http://schemas.microsoft.com/office/drawing/2014/main" id="{B454D4FB-258A-9333-F6B2-B00C27B49B0A}"/>
              </a:ext>
            </a:extLst>
          </p:cNvPr>
          <p:cNvSpPr txBox="1"/>
          <p:nvPr/>
        </p:nvSpPr>
        <p:spPr>
          <a:xfrm>
            <a:off x="1353976" y="5953164"/>
            <a:ext cx="1688578" cy="307777"/>
          </a:xfrm>
          <a:prstGeom prst="rect">
            <a:avLst/>
          </a:prstGeom>
          <a:noFill/>
        </p:spPr>
        <p:txBody>
          <a:bodyPr wrap="square" rtlCol="0">
            <a:spAutoFit/>
          </a:bodyPr>
          <a:lstStyle/>
          <a:p>
            <a:r>
              <a:rPr lang="en-US" sz="1400" dirty="0">
                <a:latin typeface="+mj-lt"/>
              </a:rPr>
              <a:t>[ACM SENSYS 2017]</a:t>
            </a:r>
          </a:p>
        </p:txBody>
      </p:sp>
      <p:sp>
        <p:nvSpPr>
          <p:cNvPr id="20" name="TextBox 19">
            <a:extLst>
              <a:ext uri="{FF2B5EF4-FFF2-40B4-BE49-F238E27FC236}">
                <a16:creationId xmlns:a16="http://schemas.microsoft.com/office/drawing/2014/main" id="{5779A4E5-259E-CB90-0F54-4674EB1B195E}"/>
              </a:ext>
            </a:extLst>
          </p:cNvPr>
          <p:cNvSpPr txBox="1"/>
          <p:nvPr/>
        </p:nvSpPr>
        <p:spPr>
          <a:xfrm>
            <a:off x="3824604" y="5926315"/>
            <a:ext cx="1836984" cy="307777"/>
          </a:xfrm>
          <a:prstGeom prst="rect">
            <a:avLst/>
          </a:prstGeom>
          <a:noFill/>
        </p:spPr>
        <p:txBody>
          <a:bodyPr wrap="square" rtlCol="0">
            <a:spAutoFit/>
          </a:bodyPr>
          <a:lstStyle/>
          <a:p>
            <a:r>
              <a:rPr lang="en-US" sz="1400" dirty="0">
                <a:latin typeface="+mj-lt"/>
              </a:rPr>
              <a:t>[ACM MOBISYS 2020]</a:t>
            </a:r>
          </a:p>
        </p:txBody>
      </p:sp>
      <p:sp>
        <p:nvSpPr>
          <p:cNvPr id="21" name="TextBox 20">
            <a:extLst>
              <a:ext uri="{FF2B5EF4-FFF2-40B4-BE49-F238E27FC236}">
                <a16:creationId xmlns:a16="http://schemas.microsoft.com/office/drawing/2014/main" id="{247A119E-A197-163C-08A4-E2B8EA4C830D}"/>
              </a:ext>
            </a:extLst>
          </p:cNvPr>
          <p:cNvSpPr txBox="1"/>
          <p:nvPr/>
        </p:nvSpPr>
        <p:spPr>
          <a:xfrm>
            <a:off x="6634515" y="5926316"/>
            <a:ext cx="1900189" cy="307777"/>
          </a:xfrm>
          <a:prstGeom prst="rect">
            <a:avLst/>
          </a:prstGeom>
          <a:noFill/>
        </p:spPr>
        <p:txBody>
          <a:bodyPr wrap="square" rtlCol="0">
            <a:spAutoFit/>
          </a:bodyPr>
          <a:lstStyle/>
          <a:p>
            <a:r>
              <a:rPr lang="en-US" sz="1400" dirty="0">
                <a:latin typeface="+mj-lt"/>
              </a:rPr>
              <a:t>[ACM MOBICOM 2020]</a:t>
            </a:r>
          </a:p>
        </p:txBody>
      </p:sp>
      <p:sp>
        <p:nvSpPr>
          <p:cNvPr id="22" name="TextBox 21">
            <a:extLst>
              <a:ext uri="{FF2B5EF4-FFF2-40B4-BE49-F238E27FC236}">
                <a16:creationId xmlns:a16="http://schemas.microsoft.com/office/drawing/2014/main" id="{5C5B855F-66F0-F909-A5FA-048F1819DA1B}"/>
              </a:ext>
            </a:extLst>
          </p:cNvPr>
          <p:cNvSpPr txBox="1"/>
          <p:nvPr/>
        </p:nvSpPr>
        <p:spPr>
          <a:xfrm>
            <a:off x="10108341" y="5926314"/>
            <a:ext cx="1688578" cy="307777"/>
          </a:xfrm>
          <a:prstGeom prst="rect">
            <a:avLst/>
          </a:prstGeom>
          <a:noFill/>
        </p:spPr>
        <p:txBody>
          <a:bodyPr wrap="square" rtlCol="0">
            <a:spAutoFit/>
          </a:bodyPr>
          <a:lstStyle/>
          <a:p>
            <a:r>
              <a:rPr lang="en-US" sz="1400" dirty="0">
                <a:latin typeface="+mj-lt"/>
              </a:rPr>
              <a:t>[ACM VLCS 2017]</a:t>
            </a:r>
          </a:p>
        </p:txBody>
      </p:sp>
    </p:spTree>
    <p:extLst>
      <p:ext uri="{BB962C8B-B14F-4D97-AF65-F5344CB8AC3E}">
        <p14:creationId xmlns:p14="http://schemas.microsoft.com/office/powerpoint/2010/main" val="1904657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2155" y="3185208"/>
            <a:ext cx="9787690" cy="1258094"/>
          </a:xfrm>
        </p:spPr>
        <p:txBody>
          <a:bodyPr>
            <a:normAutofit/>
          </a:bodyPr>
          <a:lstStyle/>
          <a:p>
            <a:pPr marL="0" indent="0" algn="ctr">
              <a:buNone/>
            </a:pPr>
            <a:r>
              <a:rPr lang="en-US" sz="4800" dirty="0"/>
              <a:t>Basics of Wireless Communication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What are wireless radios?</a:t>
            </a:r>
          </a:p>
        </p:txBody>
      </p:sp>
      <p:sp>
        <p:nvSpPr>
          <p:cNvPr id="3" name="Content Placeholder 2"/>
          <p:cNvSpPr>
            <a:spLocks noGrp="1"/>
          </p:cNvSpPr>
          <p:nvPr>
            <p:ph idx="1"/>
          </p:nvPr>
        </p:nvSpPr>
        <p:spPr>
          <a:xfrm>
            <a:off x="838199" y="1690687"/>
            <a:ext cx="11187023" cy="2277463"/>
          </a:xfrm>
        </p:spPr>
        <p:txBody>
          <a:bodyPr>
            <a:noAutofit/>
          </a:bodyPr>
          <a:lstStyle/>
          <a:p>
            <a:r>
              <a:rPr lang="en-US" dirty="0">
                <a:latin typeface="+mj-lt"/>
              </a:rPr>
              <a:t>Radios are electronic devices that enables wireless transmission of signals</a:t>
            </a:r>
          </a:p>
          <a:p>
            <a:pPr lvl="1"/>
            <a:r>
              <a:rPr lang="en-US" dirty="0">
                <a:latin typeface="+mj-lt"/>
              </a:rPr>
              <a:t>Electromagnetic signal is modulated and radiated out of the antenna</a:t>
            </a:r>
          </a:p>
          <a:p>
            <a:pPr lvl="1"/>
            <a:r>
              <a:rPr lang="en-US" dirty="0">
                <a:latin typeface="+mj-lt"/>
              </a:rPr>
              <a:t>Wireless transmissions are then received by a receiver radio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51</a:t>
            </a:fld>
            <a:endParaRPr lang="sv-SE" dirty="0"/>
          </a:p>
        </p:txBody>
      </p:sp>
      <p:cxnSp>
        <p:nvCxnSpPr>
          <p:cNvPr id="4" name="Straight Connector 3">
            <a:extLst>
              <a:ext uri="{FF2B5EF4-FFF2-40B4-BE49-F238E27FC236}">
                <a16:creationId xmlns:a16="http://schemas.microsoft.com/office/drawing/2014/main" id="{D3DD7CCE-4DA9-FA21-2356-124EF2D1C6E6}"/>
              </a:ext>
            </a:extLst>
          </p:cNvPr>
          <p:cNvCxnSpPr>
            <a:cxnSpLocks/>
          </p:cNvCxnSpPr>
          <p:nvPr/>
        </p:nvCxnSpPr>
        <p:spPr>
          <a:xfrm>
            <a:off x="3530537" y="4193352"/>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2B82DF5D-AAA4-C79A-827D-4A2BBA49DB3C}"/>
              </a:ext>
            </a:extLst>
          </p:cNvPr>
          <p:cNvSpPr/>
          <p:nvPr/>
        </p:nvSpPr>
        <p:spPr>
          <a:xfrm rot="10800000">
            <a:off x="3190797"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ACF86B1-F84E-24BC-9018-26F0F3DBDFFA}"/>
              </a:ext>
            </a:extLst>
          </p:cNvPr>
          <p:cNvCxnSpPr>
            <a:cxnSpLocks/>
          </p:cNvCxnSpPr>
          <p:nvPr/>
        </p:nvCxnSpPr>
        <p:spPr>
          <a:xfrm>
            <a:off x="3530535" y="4781723"/>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517617-1B11-BA55-5BA4-17B99B9A8C53}"/>
              </a:ext>
            </a:extLst>
          </p:cNvPr>
          <p:cNvSpPr txBox="1"/>
          <p:nvPr/>
        </p:nvSpPr>
        <p:spPr>
          <a:xfrm>
            <a:off x="3916079" y="3699889"/>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12E09D91-7BB4-414C-F4CA-F686785ED6A1}"/>
              </a:ext>
            </a:extLst>
          </p:cNvPr>
          <p:cNvSpPr txBox="1"/>
          <p:nvPr/>
        </p:nvSpPr>
        <p:spPr>
          <a:xfrm>
            <a:off x="2724122" y="5511005"/>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D72A4E42-C347-C0CB-BF40-091E06D68268}"/>
              </a:ext>
            </a:extLst>
          </p:cNvPr>
          <p:cNvCxnSpPr>
            <a:cxnSpLocks/>
          </p:cNvCxnSpPr>
          <p:nvPr/>
        </p:nvCxnSpPr>
        <p:spPr>
          <a:xfrm>
            <a:off x="4730380" y="3976888"/>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B7A7A4-FA21-850F-C30E-76585C6BBECC}"/>
              </a:ext>
            </a:extLst>
          </p:cNvPr>
          <p:cNvSpPr txBox="1"/>
          <p:nvPr/>
        </p:nvSpPr>
        <p:spPr>
          <a:xfrm>
            <a:off x="5211294" y="3648363"/>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C784CEB6-E805-5135-15B4-42C8DF457867}"/>
              </a:ext>
            </a:extLst>
          </p:cNvPr>
          <p:cNvSpPr/>
          <p:nvPr/>
        </p:nvSpPr>
        <p:spPr>
          <a:xfrm rot="10800000">
            <a:off x="8106852" y="3631024"/>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4AF61CC-D627-ABC8-DB76-F279445F65A0}"/>
              </a:ext>
            </a:extLst>
          </p:cNvPr>
          <p:cNvCxnSpPr>
            <a:cxnSpLocks/>
          </p:cNvCxnSpPr>
          <p:nvPr/>
        </p:nvCxnSpPr>
        <p:spPr>
          <a:xfrm>
            <a:off x="8446591" y="4190285"/>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9B7D62-9AEE-09EA-649A-977C1FBC247D}"/>
              </a:ext>
            </a:extLst>
          </p:cNvPr>
          <p:cNvSpPr txBox="1"/>
          <p:nvPr/>
        </p:nvSpPr>
        <p:spPr>
          <a:xfrm>
            <a:off x="7932464" y="5558694"/>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FB7032A3-149A-0729-2A3D-7F6391F9A32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8358465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We need to understand several terms and concepts</a:t>
            </a:r>
          </a:p>
        </p:txBody>
      </p:sp>
      <p:sp>
        <p:nvSpPr>
          <p:cNvPr id="3" name="Content Placeholder 2"/>
          <p:cNvSpPr>
            <a:spLocks noGrp="1"/>
          </p:cNvSpPr>
          <p:nvPr>
            <p:ph idx="1"/>
          </p:nvPr>
        </p:nvSpPr>
        <p:spPr>
          <a:xfrm>
            <a:off x="838199" y="1504631"/>
            <a:ext cx="11187023" cy="2277463"/>
          </a:xfrm>
        </p:spPr>
        <p:txBody>
          <a:bodyPr>
            <a:noAutofit/>
          </a:bodyPr>
          <a:lstStyle/>
          <a:p>
            <a:r>
              <a:rPr lang="en-US" dirty="0">
                <a:latin typeface="+mj-lt"/>
              </a:rPr>
              <a:t>What are electromagnetic signals?</a:t>
            </a:r>
          </a:p>
          <a:p>
            <a:r>
              <a:rPr lang="en-US" dirty="0">
                <a:latin typeface="+mj-lt"/>
              </a:rPr>
              <a:t>How are these electromagnetic signals modulated?</a:t>
            </a:r>
          </a:p>
          <a:p>
            <a:r>
              <a:rPr lang="en-US" dirty="0">
                <a:latin typeface="+mj-lt"/>
              </a:rPr>
              <a:t>How are they radiated from the transmitter to receiver?</a:t>
            </a:r>
          </a:p>
          <a:p>
            <a:r>
              <a:rPr lang="en-US" dirty="0">
                <a:latin typeface="+mj-lt"/>
              </a:rPr>
              <a:t>How do these signals propagate? How far can we receive these signals?</a:t>
            </a:r>
          </a:p>
          <a:p>
            <a:r>
              <a:rPr lang="en-US" dirty="0">
                <a:latin typeface="+mj-lt"/>
              </a:rPr>
              <a:t>What are different wireless standards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52</a:t>
            </a:fld>
            <a:endParaRPr lang="sv-SE" dirty="0"/>
          </a:p>
        </p:txBody>
      </p:sp>
      <p:cxnSp>
        <p:nvCxnSpPr>
          <p:cNvPr id="4" name="Straight Connector 3">
            <a:extLst>
              <a:ext uri="{FF2B5EF4-FFF2-40B4-BE49-F238E27FC236}">
                <a16:creationId xmlns:a16="http://schemas.microsoft.com/office/drawing/2014/main" id="{D3DD7CCE-4DA9-FA21-2356-124EF2D1C6E6}"/>
              </a:ext>
            </a:extLst>
          </p:cNvPr>
          <p:cNvCxnSpPr>
            <a:cxnSpLocks/>
          </p:cNvCxnSpPr>
          <p:nvPr/>
        </p:nvCxnSpPr>
        <p:spPr>
          <a:xfrm>
            <a:off x="3524522" y="4836668"/>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riangle 4">
            <a:extLst>
              <a:ext uri="{FF2B5EF4-FFF2-40B4-BE49-F238E27FC236}">
                <a16:creationId xmlns:a16="http://schemas.microsoft.com/office/drawing/2014/main" id="{2B82DF5D-AAA4-C79A-827D-4A2BBA49DB3C}"/>
              </a:ext>
            </a:extLst>
          </p:cNvPr>
          <p:cNvSpPr/>
          <p:nvPr/>
        </p:nvSpPr>
        <p:spPr>
          <a:xfrm rot="10800000">
            <a:off x="3177304" y="430722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ACF86B1-F84E-24BC-9018-26F0F3DBDFFA}"/>
              </a:ext>
            </a:extLst>
          </p:cNvPr>
          <p:cNvCxnSpPr>
            <a:cxnSpLocks/>
          </p:cNvCxnSpPr>
          <p:nvPr/>
        </p:nvCxnSpPr>
        <p:spPr>
          <a:xfrm>
            <a:off x="3524520" y="542503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517617-1B11-BA55-5BA4-17B99B9A8C53}"/>
              </a:ext>
            </a:extLst>
          </p:cNvPr>
          <p:cNvSpPr txBox="1"/>
          <p:nvPr/>
        </p:nvSpPr>
        <p:spPr>
          <a:xfrm>
            <a:off x="3910064" y="4343205"/>
            <a:ext cx="814301" cy="276999"/>
          </a:xfrm>
          <a:prstGeom prst="rect">
            <a:avLst/>
          </a:prstGeom>
          <a:noFill/>
        </p:spPr>
        <p:txBody>
          <a:bodyPr wrap="square" rtlCol="0">
            <a:spAutoFit/>
          </a:bodyPr>
          <a:lstStyle/>
          <a:p>
            <a:r>
              <a:rPr lang="en-US" sz="1200" dirty="0">
                <a:latin typeface="+mj-lt"/>
              </a:rPr>
              <a:t>Antenna</a:t>
            </a:r>
          </a:p>
        </p:txBody>
      </p:sp>
      <p:sp>
        <p:nvSpPr>
          <p:cNvPr id="17" name="TextBox 16">
            <a:extLst>
              <a:ext uri="{FF2B5EF4-FFF2-40B4-BE49-F238E27FC236}">
                <a16:creationId xmlns:a16="http://schemas.microsoft.com/office/drawing/2014/main" id="{12E09D91-7BB4-414C-F4CA-F686785ED6A1}"/>
              </a:ext>
            </a:extLst>
          </p:cNvPr>
          <p:cNvSpPr txBox="1"/>
          <p:nvPr/>
        </p:nvSpPr>
        <p:spPr>
          <a:xfrm>
            <a:off x="2718107" y="6154321"/>
            <a:ext cx="1612826" cy="338554"/>
          </a:xfrm>
          <a:prstGeom prst="rect">
            <a:avLst/>
          </a:prstGeom>
          <a:noFill/>
        </p:spPr>
        <p:txBody>
          <a:bodyPr wrap="square" rtlCol="0">
            <a:spAutoFit/>
          </a:bodyPr>
          <a:lstStyle/>
          <a:p>
            <a:r>
              <a:rPr lang="en-US" sz="1600" dirty="0">
                <a:latin typeface="+mj-lt"/>
              </a:rPr>
              <a:t>Radio transmitter</a:t>
            </a:r>
          </a:p>
        </p:txBody>
      </p:sp>
      <p:cxnSp>
        <p:nvCxnSpPr>
          <p:cNvPr id="20" name="Straight Arrow Connector 19">
            <a:extLst>
              <a:ext uri="{FF2B5EF4-FFF2-40B4-BE49-F238E27FC236}">
                <a16:creationId xmlns:a16="http://schemas.microsoft.com/office/drawing/2014/main" id="{D72A4E42-C347-C0CB-BF40-091E06D68268}"/>
              </a:ext>
            </a:extLst>
          </p:cNvPr>
          <p:cNvCxnSpPr>
            <a:cxnSpLocks/>
          </p:cNvCxnSpPr>
          <p:nvPr/>
        </p:nvCxnSpPr>
        <p:spPr>
          <a:xfrm>
            <a:off x="4724365" y="4620204"/>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1B7A7A4-FA21-850F-C30E-76585C6BBECC}"/>
              </a:ext>
            </a:extLst>
          </p:cNvPr>
          <p:cNvSpPr txBox="1"/>
          <p:nvPr/>
        </p:nvSpPr>
        <p:spPr>
          <a:xfrm>
            <a:off x="5205279" y="4291679"/>
            <a:ext cx="1769412" cy="276999"/>
          </a:xfrm>
          <a:prstGeom prst="rect">
            <a:avLst/>
          </a:prstGeom>
          <a:noFill/>
        </p:spPr>
        <p:txBody>
          <a:bodyPr wrap="square" rtlCol="0">
            <a:spAutoFit/>
          </a:bodyPr>
          <a:lstStyle/>
          <a:p>
            <a:r>
              <a:rPr lang="en-US" sz="1200" dirty="0">
                <a:latin typeface="+mj-lt"/>
              </a:rPr>
              <a:t>Radio frequency signal</a:t>
            </a:r>
          </a:p>
        </p:txBody>
      </p:sp>
      <p:sp>
        <p:nvSpPr>
          <p:cNvPr id="22" name="Triangle 21">
            <a:extLst>
              <a:ext uri="{FF2B5EF4-FFF2-40B4-BE49-F238E27FC236}">
                <a16:creationId xmlns:a16="http://schemas.microsoft.com/office/drawing/2014/main" id="{C784CEB6-E805-5135-15B4-42C8DF457867}"/>
              </a:ext>
            </a:extLst>
          </p:cNvPr>
          <p:cNvSpPr/>
          <p:nvPr/>
        </p:nvSpPr>
        <p:spPr>
          <a:xfrm rot="10800000">
            <a:off x="8100837" y="4274340"/>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4AF61CC-D627-ABC8-DB76-F279445F65A0}"/>
              </a:ext>
            </a:extLst>
          </p:cNvPr>
          <p:cNvCxnSpPr>
            <a:cxnSpLocks/>
          </p:cNvCxnSpPr>
          <p:nvPr/>
        </p:nvCxnSpPr>
        <p:spPr>
          <a:xfrm>
            <a:off x="8440576" y="4833601"/>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E9B7D62-9AEE-09EA-649A-977C1FBC247D}"/>
              </a:ext>
            </a:extLst>
          </p:cNvPr>
          <p:cNvSpPr txBox="1"/>
          <p:nvPr/>
        </p:nvSpPr>
        <p:spPr>
          <a:xfrm>
            <a:off x="7861069" y="6154321"/>
            <a:ext cx="1464405" cy="338554"/>
          </a:xfrm>
          <a:prstGeom prst="rect">
            <a:avLst/>
          </a:prstGeom>
          <a:noFill/>
        </p:spPr>
        <p:txBody>
          <a:bodyPr wrap="square" rtlCol="0">
            <a:spAutoFit/>
          </a:bodyPr>
          <a:lstStyle/>
          <a:p>
            <a:r>
              <a:rPr lang="en-US" sz="1600" dirty="0">
                <a:latin typeface="+mj-lt"/>
              </a:rPr>
              <a:t>Radio receiver</a:t>
            </a:r>
          </a:p>
        </p:txBody>
      </p:sp>
      <p:sp>
        <p:nvSpPr>
          <p:cNvPr id="6" name="Footer Placeholder 1">
            <a:extLst>
              <a:ext uri="{FF2B5EF4-FFF2-40B4-BE49-F238E27FC236}">
                <a16:creationId xmlns:a16="http://schemas.microsoft.com/office/drawing/2014/main" id="{FB7032A3-149A-0729-2A3D-7F6391F9A32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19228533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21" grpId="0"/>
      <p:bldP spid="22" grpId="0" animBg="1"/>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Electromagnetic radiation and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53</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Electromagnetic waves are synchronized oscillations of electric and magnetic field. There is a periodic change of electric and magnetic field</a:t>
            </a:r>
          </a:p>
          <a:p>
            <a:r>
              <a:rPr lang="en-US" dirty="0">
                <a:latin typeface="+mj-lt"/>
              </a:rPr>
              <a:t>How often this periodic change occurs dictates the property</a:t>
            </a:r>
          </a:p>
        </p:txBody>
      </p:sp>
      <p:pic>
        <p:nvPicPr>
          <p:cNvPr id="11" name="Picture 10" descr="A picture containing text&#10;&#10;Description automatically generated">
            <a:extLst>
              <a:ext uri="{FF2B5EF4-FFF2-40B4-BE49-F238E27FC236}">
                <a16:creationId xmlns:a16="http://schemas.microsoft.com/office/drawing/2014/main" id="{B418C0D7-9E4B-9C0D-5754-424917F0DA70}"/>
              </a:ext>
            </a:extLst>
          </p:cNvPr>
          <p:cNvPicPr>
            <a:picLocks noChangeAspect="1"/>
          </p:cNvPicPr>
          <p:nvPr/>
        </p:nvPicPr>
        <p:blipFill>
          <a:blip r:embed="rId3"/>
          <a:stretch>
            <a:fillRect/>
          </a:stretch>
        </p:blipFill>
        <p:spPr>
          <a:xfrm>
            <a:off x="6779040" y="3508566"/>
            <a:ext cx="4729703" cy="2803334"/>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15275DD-11AF-6E0F-6191-B6968025455E}"/>
              </a:ext>
            </a:extLst>
          </p:cNvPr>
          <p:cNvPicPr>
            <a:picLocks noChangeAspect="1"/>
          </p:cNvPicPr>
          <p:nvPr/>
        </p:nvPicPr>
        <p:blipFill>
          <a:blip r:embed="rId4"/>
          <a:stretch>
            <a:fillRect/>
          </a:stretch>
        </p:blipFill>
        <p:spPr>
          <a:xfrm>
            <a:off x="1122929" y="3508566"/>
            <a:ext cx="5198826" cy="2803334"/>
          </a:xfrm>
          <a:prstGeom prst="rect">
            <a:avLst/>
          </a:prstGeom>
        </p:spPr>
      </p:pic>
      <p:sp>
        <p:nvSpPr>
          <p:cNvPr id="3" name="Footer Placeholder 1">
            <a:extLst>
              <a:ext uri="{FF2B5EF4-FFF2-40B4-BE49-F238E27FC236}">
                <a16:creationId xmlns:a16="http://schemas.microsoft.com/office/drawing/2014/main" id="{A6D58ECF-D616-5CED-800B-F6A99B858E1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21844848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1014" cy="1325563"/>
          </a:xfrm>
        </p:spPr>
        <p:txBody>
          <a:bodyPr>
            <a:noAutofit/>
          </a:bodyPr>
          <a:lstStyle/>
          <a:p>
            <a:r>
              <a:rPr lang="en-US" dirty="0">
                <a:latin typeface="+mn-lt"/>
              </a:rPr>
              <a:t>Radio waves are most important part of electromagnetic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54</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Most (if not all) modern communication relies on radio waves</a:t>
            </a:r>
          </a:p>
          <a:p>
            <a:r>
              <a:rPr lang="en-US" dirty="0">
                <a:latin typeface="+mj-lt"/>
              </a:rPr>
              <a:t>Frequency range: 30 Hz to 300 GHz</a:t>
            </a:r>
          </a:p>
          <a:p>
            <a:r>
              <a:rPr lang="en-US" dirty="0">
                <a:latin typeface="+mj-lt"/>
              </a:rPr>
              <a:t>It has the longest wavelength among EM</a:t>
            </a:r>
          </a:p>
        </p:txBody>
      </p:sp>
      <p:pic>
        <p:nvPicPr>
          <p:cNvPr id="3" name="Picture 4">
            <a:extLst>
              <a:ext uri="{FF2B5EF4-FFF2-40B4-BE49-F238E27FC236}">
                <a16:creationId xmlns:a16="http://schemas.microsoft.com/office/drawing/2014/main" id="{075F8F05-4FA3-0CAC-FFEF-1692A7629A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28318" y="3246437"/>
            <a:ext cx="8347589" cy="32924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5A327246-04D3-B580-F0CC-DB626E6D8B4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6279142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How are radio waves characterized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55</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dirty="0">
                <a:latin typeface="+mj-lt"/>
              </a:rPr>
              <a:t>Signal strength</a:t>
            </a:r>
          </a:p>
          <a:p>
            <a:pPr lvl="1"/>
            <a:r>
              <a:rPr lang="en-US" sz="2800" dirty="0">
                <a:latin typeface="+mj-lt"/>
              </a:rPr>
              <a:t>The amount of energy transmitted/received</a:t>
            </a:r>
            <a:br>
              <a:rPr lang="en-US" sz="2800" dirty="0">
                <a:latin typeface="+mj-lt"/>
              </a:rPr>
            </a:br>
            <a:endParaRPr lang="en-US" sz="2800" dirty="0">
              <a:latin typeface="+mj-lt"/>
            </a:endParaRPr>
          </a:p>
          <a:p>
            <a:r>
              <a:rPr lang="en-US" dirty="0">
                <a:latin typeface="+mj-lt"/>
              </a:rPr>
              <a:t>Signal frequency and bandwidth</a:t>
            </a:r>
          </a:p>
          <a:p>
            <a:pPr lvl="1"/>
            <a:r>
              <a:rPr lang="en-US" sz="2800" dirty="0">
                <a:latin typeface="+mj-lt"/>
              </a:rPr>
              <a:t>Which “channel” the signal is sent on</a:t>
            </a:r>
            <a:br>
              <a:rPr lang="en-US" sz="2800" dirty="0">
                <a:latin typeface="+mj-lt"/>
              </a:rPr>
            </a:br>
            <a:endParaRPr lang="en-US" sz="2800" dirty="0">
              <a:latin typeface="+mj-lt"/>
            </a:endParaRPr>
          </a:p>
          <a:p>
            <a:r>
              <a:rPr lang="en-US" dirty="0">
                <a:latin typeface="+mj-lt"/>
              </a:rPr>
              <a:t>Signal modulation</a:t>
            </a:r>
          </a:p>
          <a:p>
            <a:pPr lvl="1"/>
            <a:r>
              <a:rPr lang="en-US" sz="2800" dirty="0">
                <a:latin typeface="+mj-lt"/>
              </a:rPr>
              <a:t>How data is encoded in the signal</a:t>
            </a:r>
          </a:p>
        </p:txBody>
      </p:sp>
      <p:pic>
        <p:nvPicPr>
          <p:cNvPr id="7" name="Picture 2" descr="What Is RF and Why Do We Use It? | Introduction to RF Principles and  Components | Electronics Textbook">
            <a:extLst>
              <a:ext uri="{FF2B5EF4-FFF2-40B4-BE49-F238E27FC236}">
                <a16:creationId xmlns:a16="http://schemas.microsoft.com/office/drawing/2014/main" id="{BE9B1125-1B4F-B5E1-CC4D-FFE876C1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05408" y="2673070"/>
            <a:ext cx="4048392" cy="270089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8599544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FCED-2C3A-4EA7-A466-236BF8A4423A}"/>
              </a:ext>
            </a:extLst>
          </p:cNvPr>
          <p:cNvSpPr>
            <a:spLocks noGrp="1"/>
          </p:cNvSpPr>
          <p:nvPr>
            <p:ph type="title"/>
          </p:nvPr>
        </p:nvSpPr>
        <p:spPr/>
        <p:txBody>
          <a:bodyPr>
            <a:normAutofit/>
          </a:bodyPr>
          <a:lstStyle/>
          <a:p>
            <a:r>
              <a:rPr lang="en-US" dirty="0">
                <a:latin typeface="+mn-lt"/>
              </a:rPr>
              <a:t>IoT operates in the unlicensed band</a:t>
            </a:r>
          </a:p>
        </p:txBody>
      </p:sp>
      <p:sp>
        <p:nvSpPr>
          <p:cNvPr id="3" name="Content Placeholder 2">
            <a:extLst>
              <a:ext uri="{FF2B5EF4-FFF2-40B4-BE49-F238E27FC236}">
                <a16:creationId xmlns:a16="http://schemas.microsoft.com/office/drawing/2014/main" id="{6B96C79F-F18E-45E2-8AB0-55F4C61ACC88}"/>
              </a:ext>
            </a:extLst>
          </p:cNvPr>
          <p:cNvSpPr>
            <a:spLocks noGrp="1"/>
          </p:cNvSpPr>
          <p:nvPr>
            <p:ph idx="1"/>
          </p:nvPr>
        </p:nvSpPr>
        <p:spPr/>
        <p:txBody>
          <a:bodyPr>
            <a:normAutofit/>
          </a:bodyPr>
          <a:lstStyle/>
          <a:p>
            <a:r>
              <a:rPr lang="en-US" dirty="0">
                <a:latin typeface="+mj-lt"/>
              </a:rPr>
              <a:t>902 MHz – 928 MHz</a:t>
            </a:r>
          </a:p>
          <a:p>
            <a:pPr lvl="1"/>
            <a:r>
              <a:rPr lang="en-US" dirty="0">
                <a:latin typeface="+mj-lt"/>
              </a:rPr>
              <a:t>LPWANs</a:t>
            </a:r>
          </a:p>
          <a:p>
            <a:endParaRPr lang="en-US" dirty="0">
              <a:latin typeface="+mj-lt"/>
            </a:endParaRPr>
          </a:p>
          <a:p>
            <a:r>
              <a:rPr lang="en-US" dirty="0">
                <a:latin typeface="+mj-lt"/>
              </a:rPr>
              <a:t>2.4 GHz to 2.5 GHz </a:t>
            </a:r>
          </a:p>
          <a:p>
            <a:pPr lvl="1"/>
            <a:r>
              <a:rPr lang="en-US" dirty="0" err="1">
                <a:latin typeface="+mj-lt"/>
              </a:rPr>
              <a:t>WiFi</a:t>
            </a:r>
            <a:r>
              <a:rPr lang="en-US" dirty="0">
                <a:latin typeface="+mj-lt"/>
              </a:rPr>
              <a:t>, BLE, Thread</a:t>
            </a:r>
          </a:p>
          <a:p>
            <a:pPr lvl="1"/>
            <a:endParaRPr lang="en-US" dirty="0">
              <a:latin typeface="+mj-lt"/>
            </a:endParaRPr>
          </a:p>
          <a:p>
            <a:r>
              <a:rPr lang="en-US" dirty="0">
                <a:latin typeface="+mj-lt"/>
              </a:rPr>
              <a:t>5 GHz</a:t>
            </a:r>
          </a:p>
          <a:p>
            <a:pPr lvl="1"/>
            <a:r>
              <a:rPr lang="en-US" dirty="0">
                <a:latin typeface="+mj-lt"/>
              </a:rPr>
              <a:t>Faster </a:t>
            </a:r>
            <a:r>
              <a:rPr lang="en-US" dirty="0" err="1">
                <a:latin typeface="+mj-lt"/>
              </a:rPr>
              <a:t>WiFi</a:t>
            </a:r>
            <a:endParaRPr lang="en-US" dirty="0">
              <a:latin typeface="+mj-lt"/>
            </a:endParaRPr>
          </a:p>
          <a:p>
            <a:pPr lvl="1"/>
            <a:endParaRPr lang="en-US" dirty="0"/>
          </a:p>
        </p:txBody>
      </p:sp>
      <p:sp>
        <p:nvSpPr>
          <p:cNvPr id="4" name="Slide Number Placeholder 3">
            <a:extLst>
              <a:ext uri="{FF2B5EF4-FFF2-40B4-BE49-F238E27FC236}">
                <a16:creationId xmlns:a16="http://schemas.microsoft.com/office/drawing/2014/main" id="{50BF94B7-FC3B-4739-B4BF-4291C979BF86}"/>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2050" name="Picture 2">
            <a:extLst>
              <a:ext uri="{FF2B5EF4-FFF2-40B4-BE49-F238E27FC236}">
                <a16:creationId xmlns:a16="http://schemas.microsoft.com/office/drawing/2014/main" id="{A8977408-F950-484D-9EA5-63A0765B3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55097" y="2103682"/>
            <a:ext cx="5728702" cy="290164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
            <a:extLst>
              <a:ext uri="{FF2B5EF4-FFF2-40B4-BE49-F238E27FC236}">
                <a16:creationId xmlns:a16="http://schemas.microsoft.com/office/drawing/2014/main" id="{A43B0E6A-0030-2F20-79A0-C16A9F8E123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640365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690A-0033-4402-B5CE-CEADBF15814A}"/>
              </a:ext>
            </a:extLst>
          </p:cNvPr>
          <p:cNvSpPr>
            <a:spLocks noGrp="1"/>
          </p:cNvSpPr>
          <p:nvPr>
            <p:ph type="title"/>
          </p:nvPr>
        </p:nvSpPr>
        <p:spPr/>
        <p:txBody>
          <a:bodyPr/>
          <a:lstStyle/>
          <a:p>
            <a:r>
              <a:rPr lang="en-US" dirty="0">
                <a:latin typeface="+mn-lt"/>
              </a:rPr>
              <a:t>Unused whitespaces in television band </a:t>
            </a:r>
          </a:p>
        </p:txBody>
      </p:sp>
      <p:sp>
        <p:nvSpPr>
          <p:cNvPr id="3" name="Content Placeholder 2">
            <a:extLst>
              <a:ext uri="{FF2B5EF4-FFF2-40B4-BE49-F238E27FC236}">
                <a16:creationId xmlns:a16="http://schemas.microsoft.com/office/drawing/2014/main" id="{9E7E5942-A504-491C-A9C5-E8083CE3BFEE}"/>
              </a:ext>
            </a:extLst>
          </p:cNvPr>
          <p:cNvSpPr>
            <a:spLocks noGrp="1"/>
          </p:cNvSpPr>
          <p:nvPr>
            <p:ph idx="1"/>
          </p:nvPr>
        </p:nvSpPr>
        <p:spPr/>
        <p:txBody>
          <a:bodyPr/>
          <a:lstStyle/>
          <a:p>
            <a:r>
              <a:rPr lang="en-US" dirty="0">
                <a:latin typeface="+mj-lt"/>
              </a:rPr>
              <a:t>Unused TV channels between 54 MHz and 698 MHz</a:t>
            </a:r>
          </a:p>
          <a:p>
            <a:pPr lvl="1"/>
            <a:r>
              <a:rPr lang="en-US" dirty="0">
                <a:latin typeface="+mj-lt"/>
              </a:rPr>
              <a:t>VHF (54-216 MHz)</a:t>
            </a:r>
          </a:p>
          <a:p>
            <a:pPr lvl="1"/>
            <a:r>
              <a:rPr lang="en-US" dirty="0">
                <a:latin typeface="+mj-lt"/>
              </a:rPr>
              <a:t>UHF (470-698 MHz)</a:t>
            </a:r>
          </a:p>
          <a:p>
            <a:pPr lvl="1"/>
            <a:r>
              <a:rPr lang="en-US" dirty="0">
                <a:latin typeface="+mj-lt"/>
              </a:rPr>
              <a:t>6 MHz channel width</a:t>
            </a:r>
          </a:p>
          <a:p>
            <a:pPr lvl="1"/>
            <a:endParaRPr lang="en-US" dirty="0">
              <a:latin typeface="+mj-lt"/>
            </a:endParaRPr>
          </a:p>
          <a:p>
            <a:r>
              <a:rPr lang="en-US" dirty="0">
                <a:latin typeface="+mj-lt"/>
              </a:rPr>
              <a:t>Allocated but unused</a:t>
            </a:r>
          </a:p>
          <a:p>
            <a:pPr lvl="1"/>
            <a:r>
              <a:rPr lang="en-US" dirty="0">
                <a:latin typeface="+mj-lt"/>
              </a:rPr>
              <a:t>FCC allows unlicensed use</a:t>
            </a:r>
          </a:p>
          <a:p>
            <a:pPr lvl="1"/>
            <a:r>
              <a:rPr lang="en-US" dirty="0">
                <a:latin typeface="+mj-lt"/>
              </a:rPr>
              <a:t>IF you do not interfere with</a:t>
            </a:r>
            <a:br>
              <a:rPr lang="en-US" dirty="0">
                <a:latin typeface="+mj-lt"/>
              </a:rPr>
            </a:br>
            <a:r>
              <a:rPr lang="en-US" dirty="0">
                <a:latin typeface="+mj-lt"/>
              </a:rPr>
              <a:t>primary users</a:t>
            </a:r>
          </a:p>
        </p:txBody>
      </p:sp>
      <p:sp>
        <p:nvSpPr>
          <p:cNvPr id="4" name="Slide Number Placeholder 3">
            <a:extLst>
              <a:ext uri="{FF2B5EF4-FFF2-40B4-BE49-F238E27FC236}">
                <a16:creationId xmlns:a16="http://schemas.microsoft.com/office/drawing/2014/main" id="{91E60291-B637-47CC-80E9-153A07DA74F5}"/>
              </a:ext>
            </a:extLst>
          </p:cNvPr>
          <p:cNvSpPr>
            <a:spLocks noGrp="1"/>
          </p:cNvSpPr>
          <p:nvPr>
            <p:ph type="sldNum" sz="quarter" idx="12"/>
          </p:nvPr>
        </p:nvSpPr>
        <p:spPr/>
        <p:txBody>
          <a:bodyPr/>
          <a:lstStyle/>
          <a:p>
            <a:fld id="{0778C724-3839-4D76-A707-B4C23905D055}" type="slidenum">
              <a:rPr lang="en-US" smtClean="0"/>
              <a:t>57</a:t>
            </a:fld>
            <a:endParaRPr lang="en-US"/>
          </a:p>
        </p:txBody>
      </p:sp>
      <p:grpSp>
        <p:nvGrpSpPr>
          <p:cNvPr id="9" name="Group 8">
            <a:extLst>
              <a:ext uri="{FF2B5EF4-FFF2-40B4-BE49-F238E27FC236}">
                <a16:creationId xmlns:a16="http://schemas.microsoft.com/office/drawing/2014/main" id="{D1B22165-8912-4AB9-B87F-6D01785C292D}"/>
              </a:ext>
            </a:extLst>
          </p:cNvPr>
          <p:cNvGrpSpPr/>
          <p:nvPr/>
        </p:nvGrpSpPr>
        <p:grpSpPr>
          <a:xfrm>
            <a:off x="5845227" y="1643777"/>
            <a:ext cx="5735168" cy="4712575"/>
            <a:chOff x="5845226" y="1643775"/>
            <a:chExt cx="5735168" cy="4712575"/>
          </a:xfrm>
        </p:grpSpPr>
        <p:pic>
          <p:nvPicPr>
            <p:cNvPr id="6" name="Picture 5">
              <a:extLst>
                <a:ext uri="{FF2B5EF4-FFF2-40B4-BE49-F238E27FC236}">
                  <a16:creationId xmlns:a16="http://schemas.microsoft.com/office/drawing/2014/main" id="{25BB2FFA-B3CB-4FD4-994A-A90863672DFB}"/>
                </a:ext>
              </a:extLst>
            </p:cNvPr>
            <p:cNvPicPr>
              <a:picLocks noChangeAspect="1"/>
            </p:cNvPicPr>
            <p:nvPr/>
          </p:nvPicPr>
          <p:blipFill>
            <a:blip r:embed="rId2"/>
            <a:stretch>
              <a:fillRect/>
            </a:stretch>
          </p:blipFill>
          <p:spPr>
            <a:xfrm>
              <a:off x="5845228" y="1643775"/>
              <a:ext cx="5735166" cy="4712575"/>
            </a:xfrm>
            <a:prstGeom prst="rect">
              <a:avLst/>
            </a:prstGeom>
          </p:spPr>
        </p:pic>
        <p:sp>
          <p:nvSpPr>
            <p:cNvPr id="7" name="Rectangle 6">
              <a:extLst>
                <a:ext uri="{FF2B5EF4-FFF2-40B4-BE49-F238E27FC236}">
                  <a16:creationId xmlns:a16="http://schemas.microsoft.com/office/drawing/2014/main" id="{916F92D3-FEED-48F5-94B9-CA3199DE8AAD}"/>
                </a:ext>
              </a:extLst>
            </p:cNvPr>
            <p:cNvSpPr/>
            <p:nvPr/>
          </p:nvSpPr>
          <p:spPr>
            <a:xfrm>
              <a:off x="5845226" y="1643775"/>
              <a:ext cx="1866413" cy="1152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F435DE-9882-4611-BDF2-AC64A0CB5806}"/>
                </a:ext>
              </a:extLst>
            </p:cNvPr>
            <p:cNvSpPr/>
            <p:nvPr/>
          </p:nvSpPr>
          <p:spPr>
            <a:xfrm rot="2438315">
              <a:off x="7528853" y="2303662"/>
              <a:ext cx="365576" cy="456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1">
            <a:extLst>
              <a:ext uri="{FF2B5EF4-FFF2-40B4-BE49-F238E27FC236}">
                <a16:creationId xmlns:a16="http://schemas.microsoft.com/office/drawing/2014/main" id="{A5AA1E50-8CC6-DECB-F839-69566AB5DD18}"/>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90398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1" y="296863"/>
            <a:ext cx="11974277" cy="1325563"/>
          </a:xfrm>
        </p:spPr>
        <p:txBody>
          <a:bodyPr>
            <a:noAutofit/>
          </a:bodyPr>
          <a:lstStyle/>
          <a:p>
            <a:r>
              <a:rPr lang="en-US" dirty="0">
                <a:latin typeface="+mn-lt"/>
              </a:rPr>
              <a:t>How are radio waves modulated with information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58</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sz="2800" dirty="0">
                <a:latin typeface="+mj-lt"/>
              </a:rPr>
              <a:t>Encoding information “baseband" in an analog “carrier” signal</a:t>
            </a:r>
          </a:p>
          <a:p>
            <a:r>
              <a:rPr lang="en-US" sz="2800" dirty="0">
                <a:latin typeface="+mj-lt"/>
              </a:rPr>
              <a:t>Baseband signal often much lower frequency than carrier</a:t>
            </a:r>
          </a:p>
          <a:p>
            <a:r>
              <a:rPr lang="en-US" dirty="0">
                <a:latin typeface="+mj-lt"/>
              </a:rPr>
              <a:t>Carrier signal defines the frequency/part of spectrum</a:t>
            </a:r>
            <a:endParaRPr lang="en-US" sz="2800" dirty="0">
              <a:latin typeface="+mj-lt"/>
            </a:endParaRPr>
          </a:p>
        </p:txBody>
      </p:sp>
      <p:pic>
        <p:nvPicPr>
          <p:cNvPr id="3" name="Picture 2">
            <a:extLst>
              <a:ext uri="{FF2B5EF4-FFF2-40B4-BE49-F238E27FC236}">
                <a16:creationId xmlns:a16="http://schemas.microsoft.com/office/drawing/2014/main" id="{6D6A30D3-4EDD-AF0B-749A-005B90914AF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994753" y="3382963"/>
            <a:ext cx="6648839"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3A8ACA62-06F9-AB81-E2AC-39EF8718D6C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1. Three basic digital modulation formats are still very popular with low-data-rate short-range wireless applications: amplitude shift keying (a), on-off keying (b), and frequency shift keying (c). These waveforms are coherent as the binary state change occurs at carrier zero crossing points.">
            <a:extLst>
              <a:ext uri="{FF2B5EF4-FFF2-40B4-BE49-F238E27FC236}">
                <a16:creationId xmlns:a16="http://schemas.microsoft.com/office/drawing/2014/main" id="{83E7EE59-901A-462D-8927-432ADD84AB0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41688" y="1340780"/>
            <a:ext cx="4442717" cy="46336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EECE7D-F0C0-449C-A02D-535C2471A03B}"/>
              </a:ext>
            </a:extLst>
          </p:cNvPr>
          <p:cNvSpPr>
            <a:spLocks noGrp="1"/>
          </p:cNvSpPr>
          <p:nvPr>
            <p:ph type="title"/>
          </p:nvPr>
        </p:nvSpPr>
        <p:spPr>
          <a:xfrm>
            <a:off x="318052" y="136525"/>
            <a:ext cx="11757991" cy="1325563"/>
          </a:xfrm>
        </p:spPr>
        <p:txBody>
          <a:bodyPr>
            <a:normAutofit/>
          </a:bodyPr>
          <a:lstStyle/>
          <a:p>
            <a:r>
              <a:rPr lang="en-US" dirty="0">
                <a:latin typeface="+mn-lt"/>
              </a:rPr>
              <a:t>How are radio waves modulated with information</a:t>
            </a:r>
          </a:p>
        </p:txBody>
      </p:sp>
      <p:sp>
        <p:nvSpPr>
          <p:cNvPr id="3" name="Content Placeholder 2">
            <a:extLst>
              <a:ext uri="{FF2B5EF4-FFF2-40B4-BE49-F238E27FC236}">
                <a16:creationId xmlns:a16="http://schemas.microsoft.com/office/drawing/2014/main" id="{427B6F7D-582D-4681-86F6-B21BC0749918}"/>
              </a:ext>
            </a:extLst>
          </p:cNvPr>
          <p:cNvSpPr>
            <a:spLocks noGrp="1"/>
          </p:cNvSpPr>
          <p:nvPr>
            <p:ph idx="1"/>
          </p:nvPr>
        </p:nvSpPr>
        <p:spPr>
          <a:xfrm>
            <a:off x="607595" y="1340780"/>
            <a:ext cx="6550390" cy="4523992"/>
          </a:xfrm>
        </p:spPr>
        <p:txBody>
          <a:bodyPr>
            <a:normAutofit/>
          </a:bodyPr>
          <a:lstStyle/>
          <a:p>
            <a:pPr marL="457200" lvl="1" indent="0">
              <a:buNone/>
            </a:pPr>
            <a:endParaRPr lang="en-US" dirty="0"/>
          </a:p>
          <a:p>
            <a:r>
              <a:rPr lang="en-US" dirty="0">
                <a:latin typeface="+mj-lt"/>
              </a:rPr>
              <a:t>Amplitude-shift Keying (ASK)</a:t>
            </a:r>
          </a:p>
          <a:p>
            <a:pPr lvl="1"/>
            <a:r>
              <a:rPr lang="en-US" dirty="0">
                <a:latin typeface="+mj-lt"/>
              </a:rPr>
              <a:t>Modify amplitude of carrier signal</a:t>
            </a:r>
          </a:p>
          <a:p>
            <a:pPr lvl="1"/>
            <a:r>
              <a:rPr lang="en-US" dirty="0">
                <a:latin typeface="+mj-lt"/>
              </a:rPr>
              <a:t>On-Off Keying (OOK)  </a:t>
            </a:r>
          </a:p>
          <a:p>
            <a:pPr lvl="1"/>
            <a:endParaRPr lang="en-US" dirty="0"/>
          </a:p>
          <a:p>
            <a:r>
              <a:rPr lang="en-US" dirty="0">
                <a:latin typeface="+mj-lt"/>
              </a:rPr>
              <a:t>Frequency-shift Keying (FSK)</a:t>
            </a:r>
          </a:p>
          <a:p>
            <a:pPr lvl="1"/>
            <a:r>
              <a:rPr lang="en-US" dirty="0">
                <a:latin typeface="+mj-lt"/>
              </a:rPr>
              <a:t>Modify frequency of carrier signal</a:t>
            </a:r>
          </a:p>
        </p:txBody>
      </p:sp>
      <p:sp>
        <p:nvSpPr>
          <p:cNvPr id="4" name="Slide Number Placeholder 3">
            <a:extLst>
              <a:ext uri="{FF2B5EF4-FFF2-40B4-BE49-F238E27FC236}">
                <a16:creationId xmlns:a16="http://schemas.microsoft.com/office/drawing/2014/main" id="{54F2E3C1-BDD1-496C-A72F-6206BB66E4F2}"/>
              </a:ext>
            </a:extLst>
          </p:cNvPr>
          <p:cNvSpPr>
            <a:spLocks noGrp="1"/>
          </p:cNvSpPr>
          <p:nvPr>
            <p:ph type="sldNum" sz="quarter" idx="12"/>
          </p:nvPr>
        </p:nvSpPr>
        <p:spPr/>
        <p:txBody>
          <a:bodyPr/>
          <a:lstStyle/>
          <a:p>
            <a:fld id="{0778C724-3839-4D76-A707-B4C23905D055}" type="slidenum">
              <a:rPr lang="en-US" smtClean="0"/>
              <a:t>59</a:t>
            </a:fld>
            <a:endParaRPr lang="en-US"/>
          </a:p>
        </p:txBody>
      </p:sp>
      <p:sp>
        <p:nvSpPr>
          <p:cNvPr id="5" name="Footer Placeholder 1">
            <a:extLst>
              <a:ext uri="{FF2B5EF4-FFF2-40B4-BE49-F238E27FC236}">
                <a16:creationId xmlns:a16="http://schemas.microsoft.com/office/drawing/2014/main" id="{0A0AFCAE-E4FE-3760-6572-5FA1F5491AF0}"/>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942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Get to know the instructor</a:t>
            </a:r>
          </a:p>
        </p:txBody>
      </p:sp>
      <p:sp>
        <p:nvSpPr>
          <p:cNvPr id="3" name="Content Placeholder 2"/>
          <p:cNvSpPr>
            <a:spLocks noGrp="1"/>
          </p:cNvSpPr>
          <p:nvPr>
            <p:ph idx="1"/>
          </p:nvPr>
        </p:nvSpPr>
        <p:spPr>
          <a:xfrm>
            <a:off x="536028" y="1690689"/>
            <a:ext cx="11588952" cy="1325564"/>
          </a:xfrm>
        </p:spPr>
        <p:txBody>
          <a:bodyPr>
            <a:normAutofit/>
          </a:bodyPr>
          <a:lstStyle/>
          <a:p>
            <a:pPr algn="just"/>
            <a:r>
              <a:rPr lang="en-US" dirty="0">
                <a:latin typeface="+mj-lt"/>
              </a:rPr>
              <a:t>Doctoral studies conducted in Sweden. PhD from Uppsala University</a:t>
            </a:r>
          </a:p>
          <a:p>
            <a:pPr algn="just"/>
            <a:r>
              <a:rPr lang="en-US" dirty="0">
                <a:latin typeface="+mj-lt"/>
              </a:rPr>
              <a:t>Dissertation: Enabling sustainable networked embedded systems</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6</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15" name="Picture 14">
            <a:extLst>
              <a:ext uri="{FF2B5EF4-FFF2-40B4-BE49-F238E27FC236}">
                <a16:creationId xmlns:a16="http://schemas.microsoft.com/office/drawing/2014/main" id="{033DD762-A241-424E-64C9-B592989CA88A}"/>
              </a:ext>
            </a:extLst>
          </p:cNvPr>
          <p:cNvPicPr>
            <a:picLocks noChangeAspect="1"/>
          </p:cNvPicPr>
          <p:nvPr/>
        </p:nvPicPr>
        <p:blipFill>
          <a:blip r:embed="rId3"/>
          <a:stretch>
            <a:fillRect/>
          </a:stretch>
        </p:blipFill>
        <p:spPr>
          <a:xfrm>
            <a:off x="887273" y="3126960"/>
            <a:ext cx="4844084" cy="3226784"/>
          </a:xfrm>
          <a:prstGeom prst="rect">
            <a:avLst/>
          </a:prstGeom>
        </p:spPr>
      </p:pic>
      <p:pic>
        <p:nvPicPr>
          <p:cNvPr id="16" name="Picture 15">
            <a:extLst>
              <a:ext uri="{FF2B5EF4-FFF2-40B4-BE49-F238E27FC236}">
                <a16:creationId xmlns:a16="http://schemas.microsoft.com/office/drawing/2014/main" id="{554DD431-1A93-77A5-6D5A-EE3B7D9970FF}"/>
              </a:ext>
            </a:extLst>
          </p:cNvPr>
          <p:cNvPicPr>
            <a:picLocks noChangeAspect="1"/>
          </p:cNvPicPr>
          <p:nvPr/>
        </p:nvPicPr>
        <p:blipFill>
          <a:blip r:embed="rId4"/>
          <a:stretch>
            <a:fillRect/>
          </a:stretch>
        </p:blipFill>
        <p:spPr>
          <a:xfrm>
            <a:off x="6096001" y="3124354"/>
            <a:ext cx="4844084" cy="3229389"/>
          </a:xfrm>
          <a:prstGeom prst="rect">
            <a:avLst/>
          </a:prstGeom>
        </p:spPr>
      </p:pic>
    </p:spTree>
    <p:extLst>
      <p:ext uri="{BB962C8B-B14F-4D97-AF65-F5344CB8AC3E}">
        <p14:creationId xmlns:p14="http://schemas.microsoft.com/office/powerpoint/2010/main" val="1905402767"/>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 In binary phase shift keying, note how a binary 0 is 0&amp;deg; while a binary 1 is 180&amp;deg;. The phase changes when the binary state switches so the signal is coherent.">
            <a:extLst>
              <a:ext uri="{FF2B5EF4-FFF2-40B4-BE49-F238E27FC236}">
                <a16:creationId xmlns:a16="http://schemas.microsoft.com/office/drawing/2014/main" id="{6B710189-739E-4FE1-A279-3CEFCD358B9A}"/>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5970402" y="1324566"/>
            <a:ext cx="5484394" cy="29739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3F141A7-E8D8-4A8F-8958-E76B5F4BC8BA}"/>
              </a:ext>
            </a:extLst>
          </p:cNvPr>
          <p:cNvSpPr>
            <a:spLocks noGrp="1"/>
          </p:cNvSpPr>
          <p:nvPr>
            <p:ph idx="1"/>
          </p:nvPr>
        </p:nvSpPr>
        <p:spPr>
          <a:xfrm>
            <a:off x="838200" y="1825625"/>
            <a:ext cx="10515600" cy="4244099"/>
          </a:xfrm>
        </p:spPr>
        <p:txBody>
          <a:bodyPr>
            <a:normAutofit/>
          </a:bodyPr>
          <a:lstStyle/>
          <a:p>
            <a:r>
              <a:rPr lang="en-US" dirty="0">
                <a:latin typeface="+mj-lt"/>
              </a:rPr>
              <a:t>Phase-shift keying (PSK)</a:t>
            </a:r>
          </a:p>
          <a:p>
            <a:pPr lvl="1"/>
            <a:r>
              <a:rPr lang="en-US" dirty="0">
                <a:latin typeface="+mj-lt"/>
              </a:rPr>
              <a:t>Modify phase of carrier signal</a:t>
            </a:r>
          </a:p>
          <a:p>
            <a:pPr lvl="1"/>
            <a:r>
              <a:rPr lang="en-US" dirty="0">
                <a:latin typeface="+mj-lt"/>
              </a:rPr>
              <a:t>Usually differential:</a:t>
            </a:r>
            <a:br>
              <a:rPr lang="en-US" dirty="0">
                <a:latin typeface="+mj-lt"/>
              </a:rPr>
            </a:br>
            <a:r>
              <a:rPr lang="en-US" dirty="0">
                <a:latin typeface="+mj-lt"/>
              </a:rPr>
              <a:t>	the change signifies data</a:t>
            </a:r>
          </a:p>
          <a:p>
            <a:pPr lvl="1"/>
            <a:endParaRPr lang="en-US" dirty="0">
              <a:latin typeface="+mj-lt"/>
            </a:endParaRPr>
          </a:p>
          <a:p>
            <a:pPr lvl="1"/>
            <a:endParaRPr lang="en-US" dirty="0">
              <a:latin typeface="+mj-lt"/>
            </a:endParaRPr>
          </a:p>
          <a:p>
            <a:r>
              <a:rPr lang="en-US" dirty="0">
                <a:latin typeface="+mj-lt"/>
              </a:rPr>
              <a:t>More complicated possibilities exist</a:t>
            </a:r>
          </a:p>
          <a:p>
            <a:pPr lvl="1"/>
            <a:r>
              <a:rPr lang="en-US" dirty="0">
                <a:latin typeface="+mj-lt"/>
              </a:rPr>
              <a:t>QAM (Quadrature Amplitude Modulation) - amplitude and phase shift keying</a:t>
            </a:r>
          </a:p>
        </p:txBody>
      </p:sp>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60</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dirty="0">
                <a:latin typeface="+mn-lt"/>
              </a:rPr>
              <a:t>How are radio waves modulated with information</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556259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61</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How are radio waves sent from transmitter to receiver</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r>
              <a:rPr lang="en-US" sz="2800" dirty="0">
                <a:latin typeface="+mj-lt"/>
              </a:rPr>
              <a:t> </a:t>
            </a:r>
            <a:r>
              <a:rPr lang="en-US" sz="2800" b="1" dirty="0">
                <a:latin typeface="+mj-lt"/>
              </a:rPr>
              <a:t>Antenna: </a:t>
            </a:r>
            <a:r>
              <a:rPr lang="en-US" sz="2800" dirty="0">
                <a:latin typeface="+mj-lt"/>
              </a:rPr>
              <a:t>An electrical conductor or system of conductor</a:t>
            </a:r>
          </a:p>
          <a:p>
            <a:pPr lvl="1"/>
            <a:r>
              <a:rPr lang="en-US" dirty="0">
                <a:latin typeface="+mj-lt"/>
              </a:rPr>
              <a:t>Transmission: radio frequency electrical energy converted into electromagnetic energy</a:t>
            </a:r>
          </a:p>
          <a:p>
            <a:pPr lvl="1"/>
            <a:r>
              <a:rPr lang="en-US" dirty="0">
                <a:latin typeface="+mj-lt"/>
              </a:rPr>
              <a:t>Reception: the reverse occurs, electromagnetic energy converted into electrical energy</a:t>
            </a:r>
          </a:p>
          <a:p>
            <a:pPr lvl="1"/>
            <a:r>
              <a:rPr lang="en-US" dirty="0">
                <a:latin typeface="+mj-lt"/>
              </a:rPr>
              <a:t>Two-way communication, the same antenna used for transmission and reception</a:t>
            </a:r>
          </a:p>
          <a:p>
            <a:r>
              <a:rPr lang="en-US" dirty="0">
                <a:latin typeface="+mj-lt"/>
              </a:rPr>
              <a:t>Primarily we have two radiation patterns: omni-directional, directional </a:t>
            </a:r>
          </a:p>
          <a:p>
            <a:endParaRPr lang="en-US" dirty="0">
              <a:latin typeface="+mj-lt"/>
            </a:endParaRPr>
          </a:p>
        </p:txBody>
      </p:sp>
      <p:pic>
        <p:nvPicPr>
          <p:cNvPr id="12" name="Picture 11" descr="Graphical user interface&#10;&#10;Description automatically generated">
            <a:extLst>
              <a:ext uri="{FF2B5EF4-FFF2-40B4-BE49-F238E27FC236}">
                <a16:creationId xmlns:a16="http://schemas.microsoft.com/office/drawing/2014/main" id="{9B9258BF-16E5-E40B-2B8E-7604D21A60C9}"/>
              </a:ext>
            </a:extLst>
          </p:cNvPr>
          <p:cNvPicPr>
            <a:picLocks noChangeAspect="1"/>
          </p:cNvPicPr>
          <p:nvPr/>
        </p:nvPicPr>
        <p:blipFill>
          <a:blip r:embed="rId2"/>
          <a:stretch>
            <a:fillRect/>
          </a:stretch>
        </p:blipFill>
        <p:spPr>
          <a:xfrm>
            <a:off x="1910781" y="3628447"/>
            <a:ext cx="8128700" cy="2494947"/>
          </a:xfrm>
          <a:prstGeom prst="rect">
            <a:avLst/>
          </a:prstGeom>
        </p:spPr>
      </p:pic>
    </p:spTree>
    <p:extLst>
      <p:ext uri="{BB962C8B-B14F-4D97-AF65-F5344CB8AC3E}">
        <p14:creationId xmlns:p14="http://schemas.microsoft.com/office/powerpoint/2010/main" val="1002820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62</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Common antenna types in wireless communication</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598883" y="1523749"/>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mj-lt"/>
              </a:rPr>
              <a:t>Dipole antenna: </a:t>
            </a:r>
            <a:r>
              <a:rPr lang="en-US" sz="2400" dirty="0">
                <a:latin typeface="+mj-lt"/>
              </a:rPr>
              <a:t>simplest practical antenna, two wires pointed in opposite directions arranged either horizontally or vertically, with one end of each wire connected to the radio and the other end hanging free in space</a:t>
            </a:r>
          </a:p>
          <a:p>
            <a:endParaRPr lang="en-US" sz="2400" b="1" dirty="0">
              <a:latin typeface="+mj-lt"/>
            </a:endParaRPr>
          </a:p>
          <a:p>
            <a:endParaRPr lang="en-US" sz="2400" b="1" dirty="0">
              <a:latin typeface="+mj-lt"/>
            </a:endParaRPr>
          </a:p>
          <a:p>
            <a:endParaRPr lang="en-US" sz="2400" b="1" dirty="0">
              <a:latin typeface="+mj-lt"/>
            </a:endParaRPr>
          </a:p>
          <a:p>
            <a:r>
              <a:rPr lang="en-US" sz="2400" b="1" dirty="0">
                <a:latin typeface="+mj-lt"/>
              </a:rPr>
              <a:t>Half-wave dipole: </a:t>
            </a:r>
            <a:r>
              <a:rPr lang="en-US" sz="2400" dirty="0">
                <a:latin typeface="+mj-lt"/>
              </a:rPr>
              <a:t>A more efficient variation is the half-wave dipole, which radiates with high efficiency when the signal wavelength is twice the electrical length of the antenna</a:t>
            </a:r>
          </a:p>
        </p:txBody>
      </p:sp>
      <p:pic>
        <p:nvPicPr>
          <p:cNvPr id="9" name="Picture 2">
            <a:extLst>
              <a:ext uri="{FF2B5EF4-FFF2-40B4-BE49-F238E27FC236}">
                <a16:creationId xmlns:a16="http://schemas.microsoft.com/office/drawing/2014/main" id="{DF50A403-B716-9392-7CFA-FADE6C165CF8}"/>
              </a:ext>
            </a:extLst>
          </p:cNvPr>
          <p:cNvPicPr>
            <a:picLocks noChangeAspect="1" noChangeArrowheads="1"/>
          </p:cNvPicPr>
          <p:nvPr/>
        </p:nvPicPr>
        <p:blipFill>
          <a:blip r:embed="rId2" cstate="print"/>
          <a:srcRect/>
          <a:stretch>
            <a:fillRect/>
          </a:stretch>
        </p:blipFill>
        <p:spPr bwMode="auto">
          <a:xfrm>
            <a:off x="8866684" y="2346996"/>
            <a:ext cx="1598260" cy="1624584"/>
          </a:xfrm>
          <a:prstGeom prst="rect">
            <a:avLst/>
          </a:prstGeom>
          <a:noFill/>
          <a:ln w="9525">
            <a:noFill/>
            <a:miter lim="800000"/>
            <a:headEnd/>
            <a:tailEnd/>
          </a:ln>
        </p:spPr>
      </p:pic>
      <p:pic>
        <p:nvPicPr>
          <p:cNvPr id="11" name="Picture 10" descr="A close-up of a microscope&#10;&#10;Description automatically generated with low confidence">
            <a:extLst>
              <a:ext uri="{FF2B5EF4-FFF2-40B4-BE49-F238E27FC236}">
                <a16:creationId xmlns:a16="http://schemas.microsoft.com/office/drawing/2014/main" id="{217A003A-81F9-87FE-74FB-1BCE1630A5A3}"/>
              </a:ext>
            </a:extLst>
          </p:cNvPr>
          <p:cNvPicPr>
            <a:picLocks noChangeAspect="1"/>
          </p:cNvPicPr>
          <p:nvPr/>
        </p:nvPicPr>
        <p:blipFill>
          <a:blip r:embed="rId3"/>
          <a:stretch>
            <a:fillRect/>
          </a:stretch>
        </p:blipFill>
        <p:spPr>
          <a:xfrm>
            <a:off x="8866684" y="4848709"/>
            <a:ext cx="2044333" cy="1533250"/>
          </a:xfrm>
          <a:prstGeom prst="rect">
            <a:avLst/>
          </a:prstGeom>
        </p:spPr>
      </p:pic>
    </p:spTree>
    <p:extLst>
      <p:ext uri="{BB962C8B-B14F-4D97-AF65-F5344CB8AC3E}">
        <p14:creationId xmlns:p14="http://schemas.microsoft.com/office/powerpoint/2010/main" val="645591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63</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Other antenna types depending on applications</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598883" y="1523749"/>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mj-lt"/>
              </a:rPr>
              <a:t>Monopole antenna: </a:t>
            </a:r>
            <a:r>
              <a:rPr lang="en-US" sz="2400" dirty="0">
                <a:latin typeface="+mj-lt"/>
              </a:rPr>
              <a:t>Often a straight wire mounted on conductive surface (ground plane)</a:t>
            </a:r>
          </a:p>
          <a:p>
            <a:r>
              <a:rPr lang="en-US" sz="2400" b="1" dirty="0">
                <a:latin typeface="+mj-lt"/>
              </a:rPr>
              <a:t>Array antenna: A</a:t>
            </a:r>
            <a:r>
              <a:rPr lang="en-US" sz="2400" dirty="0">
                <a:latin typeface="+mj-lt"/>
              </a:rPr>
              <a:t> set of connected antenna elements working together</a:t>
            </a:r>
          </a:p>
          <a:p>
            <a:r>
              <a:rPr lang="en-US" sz="2400" b="1" dirty="0">
                <a:latin typeface="+mj-lt"/>
              </a:rPr>
              <a:t>Loop antenna: </a:t>
            </a:r>
            <a:r>
              <a:rPr lang="en-US" sz="2400" dirty="0">
                <a:latin typeface="+mj-lt"/>
              </a:rPr>
              <a:t>A loop or wire or a conductor that acts like an antenna</a:t>
            </a:r>
          </a:p>
          <a:p>
            <a:r>
              <a:rPr lang="en-US" sz="2400" b="1" dirty="0">
                <a:latin typeface="+mj-lt"/>
              </a:rPr>
              <a:t>Aperture antenna:  T</a:t>
            </a:r>
            <a:r>
              <a:rPr lang="en-US" sz="2400" dirty="0">
                <a:latin typeface="+mj-lt"/>
              </a:rPr>
              <a:t>ransmits/receives electromagnetic wave through a hole</a:t>
            </a:r>
          </a:p>
        </p:txBody>
      </p:sp>
      <p:pic>
        <p:nvPicPr>
          <p:cNvPr id="3" name="Picture 2" descr="A picture containing sky, outdoor, blue, windmill&#10;&#10;Description automatically generated">
            <a:extLst>
              <a:ext uri="{FF2B5EF4-FFF2-40B4-BE49-F238E27FC236}">
                <a16:creationId xmlns:a16="http://schemas.microsoft.com/office/drawing/2014/main" id="{B320D5F5-6DA2-795D-02E4-93FC1B21F20F}"/>
              </a:ext>
            </a:extLst>
          </p:cNvPr>
          <p:cNvPicPr>
            <a:picLocks noChangeAspect="1"/>
          </p:cNvPicPr>
          <p:nvPr/>
        </p:nvPicPr>
        <p:blipFill>
          <a:blip r:embed="rId2"/>
          <a:stretch>
            <a:fillRect/>
          </a:stretch>
        </p:blipFill>
        <p:spPr>
          <a:xfrm>
            <a:off x="1289384" y="3497966"/>
            <a:ext cx="1811754" cy="2781682"/>
          </a:xfrm>
          <a:prstGeom prst="rect">
            <a:avLst/>
          </a:prstGeom>
        </p:spPr>
      </p:pic>
      <p:pic>
        <p:nvPicPr>
          <p:cNvPr id="12" name="Picture 11" descr="A picture containing antenna, object&#10;&#10;Description automatically generated">
            <a:extLst>
              <a:ext uri="{FF2B5EF4-FFF2-40B4-BE49-F238E27FC236}">
                <a16:creationId xmlns:a16="http://schemas.microsoft.com/office/drawing/2014/main" id="{63B0D004-5BA6-602B-5855-D3AAECA96A1C}"/>
              </a:ext>
            </a:extLst>
          </p:cNvPr>
          <p:cNvPicPr>
            <a:picLocks noChangeAspect="1"/>
          </p:cNvPicPr>
          <p:nvPr/>
        </p:nvPicPr>
        <p:blipFill>
          <a:blip r:embed="rId3"/>
          <a:stretch>
            <a:fillRect/>
          </a:stretch>
        </p:blipFill>
        <p:spPr>
          <a:xfrm>
            <a:off x="3791639" y="3606131"/>
            <a:ext cx="2681037" cy="2681037"/>
          </a:xfrm>
          <a:prstGeom prst="rect">
            <a:avLst/>
          </a:prstGeom>
        </p:spPr>
      </p:pic>
      <p:pic>
        <p:nvPicPr>
          <p:cNvPr id="14" name="Picture 13" descr="A picture containing case, accessory&#10;&#10;Description automatically generated">
            <a:extLst>
              <a:ext uri="{FF2B5EF4-FFF2-40B4-BE49-F238E27FC236}">
                <a16:creationId xmlns:a16="http://schemas.microsoft.com/office/drawing/2014/main" id="{ACC8E4FD-602A-68D1-E5D5-340FFDB154F0}"/>
              </a:ext>
            </a:extLst>
          </p:cNvPr>
          <p:cNvPicPr>
            <a:picLocks noChangeAspect="1"/>
          </p:cNvPicPr>
          <p:nvPr/>
        </p:nvPicPr>
        <p:blipFill>
          <a:blip r:embed="rId4"/>
          <a:stretch>
            <a:fillRect/>
          </a:stretch>
        </p:blipFill>
        <p:spPr>
          <a:xfrm>
            <a:off x="7163177" y="4664620"/>
            <a:ext cx="2281492" cy="1269080"/>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5FEFE48A-0D0B-3BED-CDE3-04FA6A080E3D}"/>
              </a:ext>
            </a:extLst>
          </p:cNvPr>
          <p:cNvPicPr>
            <a:picLocks noChangeAspect="1"/>
          </p:cNvPicPr>
          <p:nvPr/>
        </p:nvPicPr>
        <p:blipFill>
          <a:blip r:embed="rId5"/>
          <a:stretch>
            <a:fillRect/>
          </a:stretch>
        </p:blipFill>
        <p:spPr>
          <a:xfrm>
            <a:off x="10135170" y="4298616"/>
            <a:ext cx="1702039" cy="1529681"/>
          </a:xfrm>
          <a:prstGeom prst="rect">
            <a:avLst/>
          </a:prstGeom>
        </p:spPr>
      </p:pic>
    </p:spTree>
    <p:extLst>
      <p:ext uri="{BB962C8B-B14F-4D97-AF65-F5344CB8AC3E}">
        <p14:creationId xmlns:p14="http://schemas.microsoft.com/office/powerpoint/2010/main" val="895277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64</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Designing antennas and my own experience</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endParaRPr lang="en-US" dirty="0">
              <a:latin typeface="+mj-lt"/>
            </a:endParaRPr>
          </a:p>
          <a:p>
            <a:endParaRPr lang="en-US" dirty="0">
              <a:latin typeface="+mj-lt"/>
            </a:endParaRPr>
          </a:p>
        </p:txBody>
      </p:sp>
      <p:sp>
        <p:nvSpPr>
          <p:cNvPr id="5" name="Content Placeholder 2">
            <a:extLst>
              <a:ext uri="{FF2B5EF4-FFF2-40B4-BE49-F238E27FC236}">
                <a16:creationId xmlns:a16="http://schemas.microsoft.com/office/drawing/2014/main" id="{BEF6CE6B-F956-1221-0A83-F616218FE242}"/>
              </a:ext>
            </a:extLst>
          </p:cNvPr>
          <p:cNvSpPr txBox="1">
            <a:spLocks/>
          </p:cNvSpPr>
          <p:nvPr/>
        </p:nvSpPr>
        <p:spPr>
          <a:xfrm>
            <a:off x="598883" y="1523749"/>
            <a:ext cx="11518922" cy="48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j-lt"/>
              </a:rPr>
              <a:t>Designing antennas can be both very challenging and fun:</a:t>
            </a:r>
          </a:p>
          <a:p>
            <a:pPr lvl="1"/>
            <a:r>
              <a:rPr lang="en-US" sz="2000" dirty="0">
                <a:latin typeface="+mj-lt"/>
              </a:rPr>
              <a:t>Requires complex simulation software</a:t>
            </a:r>
          </a:p>
          <a:p>
            <a:pPr lvl="1"/>
            <a:r>
              <a:rPr lang="en-US" sz="2000" dirty="0">
                <a:latin typeface="+mj-lt"/>
              </a:rPr>
              <a:t>Testing requires specialized rooms (anechoic chamber)</a:t>
            </a:r>
          </a:p>
          <a:p>
            <a:pPr lvl="1"/>
            <a:r>
              <a:rPr lang="en-US" sz="2000" dirty="0">
                <a:latin typeface="+mj-lt"/>
              </a:rPr>
              <a:t>You also should have some background in hardware and electronic design</a:t>
            </a:r>
          </a:p>
          <a:p>
            <a:pPr lvl="1"/>
            <a:r>
              <a:rPr lang="en-US" sz="2000" b="1" dirty="0">
                <a:latin typeface="+mj-lt"/>
              </a:rPr>
              <a:t>Is in some respect black art! You get better with time as you develop instincts</a:t>
            </a:r>
          </a:p>
        </p:txBody>
      </p:sp>
      <p:pic>
        <p:nvPicPr>
          <p:cNvPr id="9" name="Picture 8" descr="A picture containing insect&#10;&#10;Description automatically generated">
            <a:extLst>
              <a:ext uri="{FF2B5EF4-FFF2-40B4-BE49-F238E27FC236}">
                <a16:creationId xmlns:a16="http://schemas.microsoft.com/office/drawing/2014/main" id="{D3601BBF-FA29-2E75-F018-48A57BF75746}"/>
              </a:ext>
            </a:extLst>
          </p:cNvPr>
          <p:cNvPicPr>
            <a:picLocks noChangeAspect="1"/>
          </p:cNvPicPr>
          <p:nvPr/>
        </p:nvPicPr>
        <p:blipFill>
          <a:blip r:embed="rId2"/>
          <a:stretch>
            <a:fillRect/>
          </a:stretch>
        </p:blipFill>
        <p:spPr>
          <a:xfrm>
            <a:off x="2389269" y="3876490"/>
            <a:ext cx="2676024" cy="2077854"/>
          </a:xfrm>
          <a:prstGeom prst="rect">
            <a:avLst/>
          </a:prstGeom>
        </p:spPr>
      </p:pic>
      <p:pic>
        <p:nvPicPr>
          <p:cNvPr id="11" name="Picture 10">
            <a:extLst>
              <a:ext uri="{FF2B5EF4-FFF2-40B4-BE49-F238E27FC236}">
                <a16:creationId xmlns:a16="http://schemas.microsoft.com/office/drawing/2014/main" id="{1D095441-1731-05A5-1CDB-30F37BD4E5A3}"/>
              </a:ext>
            </a:extLst>
          </p:cNvPr>
          <p:cNvPicPr>
            <a:picLocks noChangeAspect="1"/>
          </p:cNvPicPr>
          <p:nvPr/>
        </p:nvPicPr>
        <p:blipFill>
          <a:blip r:embed="rId3"/>
          <a:stretch>
            <a:fillRect/>
          </a:stretch>
        </p:blipFill>
        <p:spPr>
          <a:xfrm>
            <a:off x="5940593" y="3830770"/>
            <a:ext cx="2831432" cy="2123574"/>
          </a:xfrm>
          <a:prstGeom prst="rect">
            <a:avLst/>
          </a:prstGeom>
        </p:spPr>
      </p:pic>
    </p:spTree>
    <p:extLst>
      <p:ext uri="{BB962C8B-B14F-4D97-AF65-F5344CB8AC3E}">
        <p14:creationId xmlns:p14="http://schemas.microsoft.com/office/powerpoint/2010/main" val="972724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65</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a:latin typeface="+mn-lt"/>
              </a:rPr>
              <a:t>How radio waves propagate from an antenna</a:t>
            </a:r>
            <a:endParaRPr lang="en-US" sz="4000" dirty="0">
              <a:latin typeface="+mn-lt"/>
            </a:endParaRP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r>
              <a:rPr lang="en-US" dirty="0">
                <a:latin typeface="+mj-lt"/>
              </a:rPr>
              <a:t>Different propagation modes for radio waves, important ones are follows:</a:t>
            </a:r>
          </a:p>
          <a:p>
            <a:pPr marL="0" indent="0">
              <a:buNone/>
            </a:pPr>
            <a:endParaRPr lang="en-US" dirty="0">
              <a:latin typeface="+mj-lt"/>
            </a:endParaRPr>
          </a:p>
          <a:p>
            <a:pPr lvl="1"/>
            <a:r>
              <a:rPr lang="en-US" dirty="0">
                <a:latin typeface="+mj-lt"/>
              </a:rPr>
              <a:t>Ground wave propagation</a:t>
            </a:r>
          </a:p>
          <a:p>
            <a:pPr lvl="1"/>
            <a:r>
              <a:rPr lang="en-US" dirty="0">
                <a:latin typeface="+mj-lt"/>
              </a:rPr>
              <a:t>Sky wave propagation</a:t>
            </a:r>
          </a:p>
          <a:p>
            <a:pPr lvl="1"/>
            <a:r>
              <a:rPr lang="en-US" dirty="0">
                <a:latin typeface="+mj-lt"/>
              </a:rPr>
              <a:t>Line-of-sight propagation</a:t>
            </a:r>
          </a:p>
          <a:p>
            <a:pPr lvl="1"/>
            <a:endParaRPr lang="en-US" dirty="0">
              <a:latin typeface="+mj-lt"/>
            </a:endParaRPr>
          </a:p>
        </p:txBody>
      </p:sp>
    </p:spTree>
    <p:extLst>
      <p:ext uri="{BB962C8B-B14F-4D97-AF65-F5344CB8AC3E}">
        <p14:creationId xmlns:p14="http://schemas.microsoft.com/office/powerpoint/2010/main" val="870028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66</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Ground-wave radio wave propagation </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r>
              <a:rPr lang="en-US" dirty="0">
                <a:latin typeface="+mj-lt"/>
              </a:rPr>
              <a:t>Radio wave signal follows the contour of the earth:</a:t>
            </a:r>
          </a:p>
          <a:p>
            <a:pPr lvl="1"/>
            <a:r>
              <a:rPr lang="en-US" dirty="0">
                <a:latin typeface="+mj-lt"/>
              </a:rPr>
              <a:t>Can propagate considerable distances</a:t>
            </a:r>
          </a:p>
          <a:p>
            <a:pPr lvl="1"/>
            <a:r>
              <a:rPr lang="en-US" dirty="0">
                <a:latin typeface="+mj-lt"/>
              </a:rPr>
              <a:t>Frequencies up to 2 MHz</a:t>
            </a:r>
          </a:p>
          <a:p>
            <a:pPr lvl="1"/>
            <a:r>
              <a:rPr lang="en-US" dirty="0">
                <a:latin typeface="+mj-lt"/>
              </a:rPr>
              <a:t>Example: AM radio </a:t>
            </a:r>
          </a:p>
          <a:p>
            <a:pPr lvl="1"/>
            <a:r>
              <a:rPr lang="en-US" dirty="0">
                <a:latin typeface="+mj-lt"/>
              </a:rPr>
              <a:t>Medium Wave: 520 kHz–1,610 kHz </a:t>
            </a:r>
          </a:p>
          <a:p>
            <a:pPr lvl="1"/>
            <a:endParaRPr lang="en-US" dirty="0">
              <a:latin typeface="+mj-lt"/>
            </a:endParaRPr>
          </a:p>
        </p:txBody>
      </p:sp>
      <p:pic>
        <p:nvPicPr>
          <p:cNvPr id="5" name="Picture 3">
            <a:extLst>
              <a:ext uri="{FF2B5EF4-FFF2-40B4-BE49-F238E27FC236}">
                <a16:creationId xmlns:a16="http://schemas.microsoft.com/office/drawing/2014/main" id="{5CBD6C6D-854F-8A3B-71F3-F8106DD4C4C9}"/>
              </a:ext>
            </a:extLst>
          </p:cNvPr>
          <p:cNvPicPr>
            <a:picLocks noChangeAspect="1" noChangeArrowheads="1"/>
          </p:cNvPicPr>
          <p:nvPr/>
        </p:nvPicPr>
        <p:blipFill>
          <a:blip r:embed="rId2" cstate="print"/>
          <a:srcRect/>
          <a:stretch>
            <a:fillRect/>
          </a:stretch>
        </p:blipFill>
        <p:spPr bwMode="auto">
          <a:xfrm>
            <a:off x="3142705" y="3705778"/>
            <a:ext cx="5906589" cy="2392360"/>
          </a:xfrm>
          <a:prstGeom prst="rect">
            <a:avLst/>
          </a:prstGeom>
          <a:noFill/>
          <a:ln w="9525">
            <a:noFill/>
            <a:round/>
            <a:headEnd/>
            <a:tailEnd/>
          </a:ln>
        </p:spPr>
      </p:pic>
    </p:spTree>
    <p:extLst>
      <p:ext uri="{BB962C8B-B14F-4D97-AF65-F5344CB8AC3E}">
        <p14:creationId xmlns:p14="http://schemas.microsoft.com/office/powerpoint/2010/main" val="221430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67</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Sky-wave radio wave propagation </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r>
              <a:rPr lang="en-US" dirty="0">
                <a:latin typeface="+mj-lt"/>
              </a:rPr>
              <a:t>Signal “reflected” from ionized layer of atmosphere back down to earth</a:t>
            </a:r>
          </a:p>
          <a:p>
            <a:pPr lvl="1"/>
            <a:r>
              <a:rPr lang="en-US" dirty="0">
                <a:latin typeface="+mj-lt"/>
              </a:rPr>
              <a:t>Signal travels number of hops, back and forth between ionosphere and earth’s surface</a:t>
            </a:r>
          </a:p>
          <a:p>
            <a:r>
              <a:rPr lang="en-US" dirty="0">
                <a:latin typeface="+mj-lt"/>
              </a:rPr>
              <a:t> Reflection effect caused by refraction, 3 to 30MHz</a:t>
            </a:r>
          </a:p>
          <a:p>
            <a:r>
              <a:rPr lang="en-US" dirty="0">
                <a:latin typeface="+mj-lt"/>
              </a:rPr>
              <a:t> Examples: Short wave AM (1.711 MHz–30.0 MHz), amateur/CB radio</a:t>
            </a:r>
          </a:p>
        </p:txBody>
      </p:sp>
      <p:pic>
        <p:nvPicPr>
          <p:cNvPr id="2" name="Picture 2">
            <a:extLst>
              <a:ext uri="{FF2B5EF4-FFF2-40B4-BE49-F238E27FC236}">
                <a16:creationId xmlns:a16="http://schemas.microsoft.com/office/drawing/2014/main" id="{ACD5C9EA-0D81-63D8-C16A-A8B720E2E67E}"/>
              </a:ext>
            </a:extLst>
          </p:cNvPr>
          <p:cNvPicPr>
            <a:picLocks noChangeAspect="1" noChangeArrowheads="1"/>
          </p:cNvPicPr>
          <p:nvPr/>
        </p:nvPicPr>
        <p:blipFill>
          <a:blip r:embed="rId2" cstate="print"/>
          <a:srcRect/>
          <a:stretch>
            <a:fillRect/>
          </a:stretch>
        </p:blipFill>
        <p:spPr bwMode="auto">
          <a:xfrm>
            <a:off x="3865829" y="3588231"/>
            <a:ext cx="4680230" cy="2540777"/>
          </a:xfrm>
          <a:prstGeom prst="rect">
            <a:avLst/>
          </a:prstGeom>
          <a:noFill/>
          <a:ln w="9525">
            <a:noFill/>
            <a:round/>
            <a:headEnd/>
            <a:tailEnd/>
          </a:ln>
        </p:spPr>
      </p:pic>
    </p:spTree>
    <p:extLst>
      <p:ext uri="{BB962C8B-B14F-4D97-AF65-F5344CB8AC3E}">
        <p14:creationId xmlns:p14="http://schemas.microsoft.com/office/powerpoint/2010/main" val="3417372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68</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Line-of-sight propagation of radio waves</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
        <p:nvSpPr>
          <p:cNvPr id="6" name="Content Placeholder 2">
            <a:extLst>
              <a:ext uri="{FF2B5EF4-FFF2-40B4-BE49-F238E27FC236}">
                <a16:creationId xmlns:a16="http://schemas.microsoft.com/office/drawing/2014/main" id="{FCCEAB40-2767-09E4-0598-464C7AD0901C}"/>
              </a:ext>
            </a:extLst>
          </p:cNvPr>
          <p:cNvSpPr>
            <a:spLocks noGrp="1"/>
          </p:cNvSpPr>
          <p:nvPr>
            <p:ph idx="1"/>
          </p:nvPr>
        </p:nvSpPr>
        <p:spPr>
          <a:xfrm>
            <a:off x="446483" y="1371349"/>
            <a:ext cx="11518922" cy="4846638"/>
          </a:xfrm>
        </p:spPr>
        <p:txBody>
          <a:bodyPr>
            <a:normAutofit/>
          </a:bodyPr>
          <a:lstStyle/>
          <a:p>
            <a:r>
              <a:rPr lang="en-US" dirty="0">
                <a:latin typeface="+mj-lt"/>
              </a:rPr>
              <a:t>Transmitting and receiving antennas must be within line of sight</a:t>
            </a:r>
          </a:p>
          <a:p>
            <a:r>
              <a:rPr lang="en-US" dirty="0">
                <a:latin typeface="+mj-lt"/>
              </a:rPr>
              <a:t>Satellite communication – signal above 30 MHz not reflected by ionosphere</a:t>
            </a:r>
          </a:p>
          <a:p>
            <a:r>
              <a:rPr lang="en-US" dirty="0">
                <a:latin typeface="+mj-lt"/>
              </a:rPr>
              <a:t>Ground communication – antennas in effective line of site due to refraction</a:t>
            </a:r>
          </a:p>
        </p:txBody>
      </p:sp>
      <p:pic>
        <p:nvPicPr>
          <p:cNvPr id="3" name="Picture 2">
            <a:extLst>
              <a:ext uri="{FF2B5EF4-FFF2-40B4-BE49-F238E27FC236}">
                <a16:creationId xmlns:a16="http://schemas.microsoft.com/office/drawing/2014/main" id="{0AD452BF-9F6D-E722-8EDE-6B6BD7534827}"/>
              </a:ext>
            </a:extLst>
          </p:cNvPr>
          <p:cNvPicPr>
            <a:picLocks noChangeAspect="1" noChangeArrowheads="1"/>
          </p:cNvPicPr>
          <p:nvPr/>
        </p:nvPicPr>
        <p:blipFill>
          <a:blip r:embed="rId2" cstate="print"/>
          <a:srcRect/>
          <a:stretch>
            <a:fillRect/>
          </a:stretch>
        </p:blipFill>
        <p:spPr bwMode="auto">
          <a:xfrm>
            <a:off x="2729947" y="3376974"/>
            <a:ext cx="6934200" cy="2617788"/>
          </a:xfrm>
          <a:prstGeom prst="rect">
            <a:avLst/>
          </a:prstGeom>
          <a:noFill/>
          <a:ln w="9525">
            <a:noFill/>
            <a:round/>
            <a:headEnd/>
            <a:tailEnd/>
          </a:ln>
        </p:spPr>
      </p:pic>
    </p:spTree>
    <p:extLst>
      <p:ext uri="{BB962C8B-B14F-4D97-AF65-F5344CB8AC3E}">
        <p14:creationId xmlns:p14="http://schemas.microsoft.com/office/powerpoint/2010/main" val="3838216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69</a:t>
            </a:fld>
            <a:endParaRPr lang="en-US"/>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Radio propagation is much more complex in real-world, especially when obstacles are present</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894" y="1741488"/>
            <a:ext cx="8923337"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030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Get to know the instructor</a:t>
            </a:r>
          </a:p>
        </p:txBody>
      </p:sp>
      <p:sp>
        <p:nvSpPr>
          <p:cNvPr id="3" name="Content Placeholder 2"/>
          <p:cNvSpPr>
            <a:spLocks noGrp="1"/>
          </p:cNvSpPr>
          <p:nvPr>
            <p:ph idx="1"/>
          </p:nvPr>
        </p:nvSpPr>
        <p:spPr>
          <a:xfrm>
            <a:off x="536028" y="1690689"/>
            <a:ext cx="11588952" cy="1325564"/>
          </a:xfrm>
        </p:spPr>
        <p:txBody>
          <a:bodyPr>
            <a:normAutofit/>
          </a:bodyPr>
          <a:lstStyle/>
          <a:p>
            <a:pPr algn="just"/>
            <a:r>
              <a:rPr lang="en-US" dirty="0">
                <a:latin typeface="+mj-lt"/>
              </a:rPr>
              <a:t>Doctoral dissertation awarded 2019 ABB Research Award</a:t>
            </a:r>
          </a:p>
          <a:p>
            <a:pPr algn="just"/>
            <a:r>
              <a:rPr lang="en-US" dirty="0">
                <a:latin typeface="+mj-lt"/>
              </a:rPr>
              <a:t>Postdoctoral studies supported by 2019 ABB Award: UC Berkeley</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7</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pic>
        <p:nvPicPr>
          <p:cNvPr id="8" name="Content Placeholder 4" descr="A picture containing camera, phone&#10;&#10;Description automatically generated">
            <a:extLst>
              <a:ext uri="{FF2B5EF4-FFF2-40B4-BE49-F238E27FC236}">
                <a16:creationId xmlns:a16="http://schemas.microsoft.com/office/drawing/2014/main" id="{1BA184F2-0B98-7F83-3F29-174D51C55DE1}"/>
              </a:ext>
            </a:extLst>
          </p:cNvPr>
          <p:cNvPicPr>
            <a:picLocks noChangeAspect="1"/>
          </p:cNvPicPr>
          <p:nvPr/>
        </p:nvPicPr>
        <p:blipFill>
          <a:blip r:embed="rId3"/>
          <a:stretch>
            <a:fillRect/>
          </a:stretch>
        </p:blipFill>
        <p:spPr>
          <a:xfrm>
            <a:off x="5781534" y="3282197"/>
            <a:ext cx="5658131" cy="2503956"/>
          </a:xfrm>
          <a:prstGeom prst="rect">
            <a:avLst/>
          </a:prstGeom>
        </p:spPr>
      </p:pic>
      <p:pic>
        <p:nvPicPr>
          <p:cNvPr id="9" name="Picture 8">
            <a:extLst>
              <a:ext uri="{FF2B5EF4-FFF2-40B4-BE49-F238E27FC236}">
                <a16:creationId xmlns:a16="http://schemas.microsoft.com/office/drawing/2014/main" id="{88D25480-F3C5-9438-BA22-E024826A18D1}"/>
              </a:ext>
            </a:extLst>
          </p:cNvPr>
          <p:cNvPicPr>
            <a:picLocks noChangeAspect="1"/>
          </p:cNvPicPr>
          <p:nvPr/>
        </p:nvPicPr>
        <p:blipFill>
          <a:blip r:embed="rId4"/>
          <a:stretch>
            <a:fillRect/>
          </a:stretch>
        </p:blipFill>
        <p:spPr>
          <a:xfrm>
            <a:off x="647170" y="3814229"/>
            <a:ext cx="1888036" cy="1888036"/>
          </a:xfrm>
          <a:prstGeom prst="rect">
            <a:avLst/>
          </a:prstGeom>
        </p:spPr>
      </p:pic>
      <p:pic>
        <p:nvPicPr>
          <p:cNvPr id="6" name="Picture 5" descr="A picture containing text, building, window&#10;&#10;Description automatically generated">
            <a:extLst>
              <a:ext uri="{FF2B5EF4-FFF2-40B4-BE49-F238E27FC236}">
                <a16:creationId xmlns:a16="http://schemas.microsoft.com/office/drawing/2014/main" id="{616FB103-5762-9FD6-B75A-7D64F7DCE196}"/>
              </a:ext>
            </a:extLst>
          </p:cNvPr>
          <p:cNvPicPr>
            <a:picLocks noChangeAspect="1"/>
          </p:cNvPicPr>
          <p:nvPr/>
        </p:nvPicPr>
        <p:blipFill>
          <a:blip r:embed="rId5"/>
          <a:stretch>
            <a:fillRect/>
          </a:stretch>
        </p:blipFill>
        <p:spPr>
          <a:xfrm>
            <a:off x="2951527" y="4300539"/>
            <a:ext cx="2302933" cy="915416"/>
          </a:xfrm>
          <a:prstGeom prst="rect">
            <a:avLst/>
          </a:prstGeom>
        </p:spPr>
      </p:pic>
    </p:spTree>
    <p:extLst>
      <p:ext uri="{BB962C8B-B14F-4D97-AF65-F5344CB8AC3E}">
        <p14:creationId xmlns:p14="http://schemas.microsoft.com/office/powerpoint/2010/main" val="214952074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70</a:t>
            </a:fld>
            <a:endParaRPr lang="en-US" dirty="0"/>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Radio propagation is much more complex in real-world, especially when obstacles are present</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9" name="Picture 2">
            <a:extLst>
              <a:ext uri="{FF2B5EF4-FFF2-40B4-BE49-F238E27FC236}">
                <a16:creationId xmlns:a16="http://schemas.microsoft.com/office/drawing/2014/main" id="{DCF7D755-B039-5458-8769-07A105E237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5704" y="1575682"/>
            <a:ext cx="4144058" cy="201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2">
            <a:extLst>
              <a:ext uri="{FF2B5EF4-FFF2-40B4-BE49-F238E27FC236}">
                <a16:creationId xmlns:a16="http://schemas.microsoft.com/office/drawing/2014/main" id="{E20B1F44-B101-D67C-6E13-D5B13214A923}"/>
              </a:ext>
            </a:extLst>
          </p:cNvPr>
          <p:cNvSpPr>
            <a:spLocks noGrp="1"/>
          </p:cNvSpPr>
          <p:nvPr>
            <p:ph idx="1"/>
          </p:nvPr>
        </p:nvSpPr>
        <p:spPr>
          <a:xfrm>
            <a:off x="336539" y="1623597"/>
            <a:ext cx="11563018" cy="4202614"/>
          </a:xfrm>
        </p:spPr>
        <p:txBody>
          <a:bodyPr>
            <a:normAutofit/>
          </a:bodyPr>
          <a:lstStyle/>
          <a:p>
            <a:r>
              <a:rPr lang="en-US" dirty="0">
                <a:latin typeface="+mj-lt"/>
              </a:rPr>
              <a:t>Reflection</a:t>
            </a:r>
          </a:p>
          <a:p>
            <a:pPr lvl="1"/>
            <a:r>
              <a:rPr lang="en-US" dirty="0">
                <a:latin typeface="+mj-lt"/>
              </a:rPr>
              <a:t>e.g. earth surface, buildings</a:t>
            </a:r>
          </a:p>
          <a:p>
            <a:r>
              <a:rPr lang="en-US" dirty="0">
                <a:latin typeface="+mj-lt"/>
              </a:rPr>
              <a:t>Diffraction</a:t>
            </a:r>
          </a:p>
          <a:p>
            <a:pPr lvl="1"/>
            <a:r>
              <a:rPr lang="en-US" dirty="0">
                <a:latin typeface="+mj-lt"/>
              </a:rPr>
              <a:t>Radio wave bends around the obstacle</a:t>
            </a:r>
          </a:p>
          <a:p>
            <a:r>
              <a:rPr lang="en-US" dirty="0">
                <a:latin typeface="+mj-lt"/>
              </a:rPr>
              <a:t>Scattering</a:t>
            </a:r>
          </a:p>
          <a:p>
            <a:pPr lvl="1"/>
            <a:r>
              <a:rPr lang="en-US" dirty="0">
                <a:latin typeface="+mj-lt"/>
              </a:rPr>
              <a:t>Obstacles smaller than wavelength of wave (e.g. foliage)</a:t>
            </a:r>
          </a:p>
          <a:p>
            <a:pPr lvl="1"/>
            <a:r>
              <a:rPr lang="en-US" dirty="0">
                <a:latin typeface="+mj-lt"/>
              </a:rPr>
              <a:t> Signal is scattered into several weaker signals</a:t>
            </a:r>
          </a:p>
          <a:p>
            <a:pPr lvl="1"/>
            <a:endParaRPr lang="en-US" dirty="0">
              <a:latin typeface="+mj-lt"/>
            </a:endParaRPr>
          </a:p>
          <a:p>
            <a:endParaRPr lang="en-US" dirty="0">
              <a:latin typeface="+mj-lt"/>
            </a:endParaRPr>
          </a:p>
        </p:txBody>
      </p:sp>
      <p:pic>
        <p:nvPicPr>
          <p:cNvPr id="3" name="Picture 5">
            <a:extLst>
              <a:ext uri="{FF2B5EF4-FFF2-40B4-BE49-F238E27FC236}">
                <a16:creationId xmlns:a16="http://schemas.microsoft.com/office/drawing/2014/main" id="{0EA3D25A-B6F0-351F-16BE-1BEFE648E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909" y="4342931"/>
            <a:ext cx="2855648" cy="201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8171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EA3F6B-FB96-4FDA-8C12-A035B5A57CD4}"/>
              </a:ext>
            </a:extLst>
          </p:cNvPr>
          <p:cNvSpPr>
            <a:spLocks noGrp="1"/>
          </p:cNvSpPr>
          <p:nvPr>
            <p:ph type="sldNum" sz="quarter" idx="12"/>
          </p:nvPr>
        </p:nvSpPr>
        <p:spPr/>
        <p:txBody>
          <a:bodyPr/>
          <a:lstStyle/>
          <a:p>
            <a:fld id="{0778C724-3839-4D76-A707-B4C23905D055}" type="slidenum">
              <a:rPr lang="en-US" smtClean="0"/>
              <a:t>71</a:t>
            </a:fld>
            <a:endParaRPr lang="en-US" dirty="0"/>
          </a:p>
        </p:txBody>
      </p:sp>
      <p:sp>
        <p:nvSpPr>
          <p:cNvPr id="7" name="Title 1">
            <a:extLst>
              <a:ext uri="{FF2B5EF4-FFF2-40B4-BE49-F238E27FC236}">
                <a16:creationId xmlns:a16="http://schemas.microsoft.com/office/drawing/2014/main" id="{469568C3-5857-EBBC-6B4B-0E8BD52FE762}"/>
              </a:ext>
            </a:extLst>
          </p:cNvPr>
          <p:cNvSpPr>
            <a:spLocks noGrp="1"/>
          </p:cNvSpPr>
          <p:nvPr>
            <p:ph type="title"/>
          </p:nvPr>
        </p:nvSpPr>
        <p:spPr>
          <a:xfrm>
            <a:off x="318052" y="136525"/>
            <a:ext cx="11757991" cy="1325563"/>
          </a:xfrm>
        </p:spPr>
        <p:txBody>
          <a:bodyPr>
            <a:normAutofit/>
          </a:bodyPr>
          <a:lstStyle/>
          <a:p>
            <a:r>
              <a:rPr lang="en-US" sz="4000" dirty="0">
                <a:latin typeface="+mn-lt"/>
              </a:rPr>
              <a:t>Radio propagation is much more complex in real-world, especially when obstacles are present</a:t>
            </a:r>
          </a:p>
        </p:txBody>
      </p:sp>
      <p:sp>
        <p:nvSpPr>
          <p:cNvPr id="8" name="Footer Placeholder 1">
            <a:extLst>
              <a:ext uri="{FF2B5EF4-FFF2-40B4-BE49-F238E27FC236}">
                <a16:creationId xmlns:a16="http://schemas.microsoft.com/office/drawing/2014/main" id="{4CD87FBB-C10F-0266-0E51-DEACCD851C2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pic>
        <p:nvPicPr>
          <p:cNvPr id="10" name="Content Placeholder 5">
            <a:extLst>
              <a:ext uri="{FF2B5EF4-FFF2-40B4-BE49-F238E27FC236}">
                <a16:creationId xmlns:a16="http://schemas.microsoft.com/office/drawing/2014/main" id="{3FBCE45E-4046-5302-8408-4C20129CEE09}"/>
              </a:ext>
            </a:extLst>
          </p:cNvPr>
          <p:cNvPicPr>
            <a:picLocks noGrp="1" noChangeAspect="1"/>
          </p:cNvPicPr>
          <p:nvPr>
            <p:ph idx="1"/>
          </p:nvPr>
        </p:nvPicPr>
        <p:blipFill>
          <a:blip r:embed="rId2"/>
          <a:stretch>
            <a:fillRect/>
          </a:stretch>
        </p:blipFill>
        <p:spPr>
          <a:xfrm>
            <a:off x="2540101" y="1957996"/>
            <a:ext cx="5789873" cy="3593594"/>
          </a:xfrm>
          <a:prstGeom prst="rect">
            <a:avLst/>
          </a:prstGeom>
        </p:spPr>
      </p:pic>
      <p:sp>
        <p:nvSpPr>
          <p:cNvPr id="11" name="Rectangle 10">
            <a:extLst>
              <a:ext uri="{FF2B5EF4-FFF2-40B4-BE49-F238E27FC236}">
                <a16:creationId xmlns:a16="http://schemas.microsoft.com/office/drawing/2014/main" id="{CE59A4F8-C22E-F384-1A97-E88D936768F9}"/>
              </a:ext>
            </a:extLst>
          </p:cNvPr>
          <p:cNvSpPr/>
          <p:nvPr/>
        </p:nvSpPr>
        <p:spPr>
          <a:xfrm>
            <a:off x="980891" y="5784693"/>
            <a:ext cx="10863943" cy="338554"/>
          </a:xfrm>
          <a:prstGeom prst="rect">
            <a:avLst/>
          </a:prstGeom>
        </p:spPr>
        <p:txBody>
          <a:bodyPr wrap="square">
            <a:spAutoFit/>
          </a:bodyPr>
          <a:lstStyle/>
          <a:p>
            <a:r>
              <a:rPr lang="en-SG" sz="1600" dirty="0"/>
              <a:t>Figure from: https://web.stanford.edu/~dntse/Chapters_PDF/Fundamentals_Wireless_Communication_chapter2.pdf</a:t>
            </a:r>
          </a:p>
        </p:txBody>
      </p:sp>
    </p:spTree>
    <p:extLst>
      <p:ext uri="{BB962C8B-B14F-4D97-AF65-F5344CB8AC3E}">
        <p14:creationId xmlns:p14="http://schemas.microsoft.com/office/powerpoint/2010/main" val="3004342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different types of wireless networks</a:t>
            </a:r>
            <a:endParaRPr lang="en-SG" dirty="0"/>
          </a:p>
        </p:txBody>
      </p:sp>
      <p:sp>
        <p:nvSpPr>
          <p:cNvPr id="3" name="Content Placeholder 2"/>
          <p:cNvSpPr>
            <a:spLocks noGrp="1"/>
          </p:cNvSpPr>
          <p:nvPr>
            <p:ph idx="1"/>
          </p:nvPr>
        </p:nvSpPr>
        <p:spPr>
          <a:xfrm>
            <a:off x="1142999" y="1741714"/>
            <a:ext cx="10156371" cy="4212771"/>
          </a:xfrm>
        </p:spPr>
        <p:txBody>
          <a:bodyPr>
            <a:normAutofit/>
          </a:bodyPr>
          <a:lstStyle/>
          <a:p>
            <a:r>
              <a:rPr lang="en-US" sz="2400" dirty="0">
                <a:latin typeface="+mj-lt"/>
              </a:rPr>
              <a:t>Wireless Personal Area Network (WPAN)</a:t>
            </a:r>
          </a:p>
          <a:p>
            <a:pPr lvl="1"/>
            <a:r>
              <a:rPr lang="en-SG" sz="2400" dirty="0">
                <a:latin typeface="+mj-lt"/>
              </a:rPr>
              <a:t>NFC (Near-Field Communication), RFID, Bluetooth, ZigBee</a:t>
            </a:r>
          </a:p>
          <a:p>
            <a:r>
              <a:rPr lang="en-SG" sz="2400" dirty="0">
                <a:latin typeface="+mj-lt"/>
              </a:rPr>
              <a:t>Wireless Local Area Network (WLAN) </a:t>
            </a:r>
          </a:p>
          <a:p>
            <a:pPr lvl="1"/>
            <a:r>
              <a:rPr lang="en-US" sz="2400" dirty="0">
                <a:latin typeface="+mj-lt"/>
              </a:rPr>
              <a:t>IEEE 802.11 (</a:t>
            </a:r>
            <a:r>
              <a:rPr lang="en-US" sz="2400" dirty="0" err="1">
                <a:latin typeface="+mj-lt"/>
              </a:rPr>
              <a:t>WiFi</a:t>
            </a:r>
            <a:r>
              <a:rPr lang="en-US" sz="2400" dirty="0">
                <a:latin typeface="+mj-lt"/>
              </a:rPr>
              <a:t>)</a:t>
            </a:r>
          </a:p>
          <a:p>
            <a:r>
              <a:rPr lang="en-US" sz="2400" dirty="0">
                <a:latin typeface="+mj-lt"/>
              </a:rPr>
              <a:t>Wireless Wide Area Network</a:t>
            </a:r>
          </a:p>
          <a:p>
            <a:pPr lvl="1"/>
            <a:r>
              <a:rPr lang="en-US" sz="2400" dirty="0">
                <a:latin typeface="+mj-lt"/>
              </a:rPr>
              <a:t>GSM, 3G/4G/LTE, 5G</a:t>
            </a:r>
            <a:endParaRPr lang="en-SG" dirty="0">
              <a:latin typeface="+mj-lt"/>
            </a:endParaRPr>
          </a:p>
          <a:p>
            <a:r>
              <a:rPr lang="en-SG" dirty="0">
                <a:latin typeface="+mj-lt"/>
              </a:rPr>
              <a:t>Low-Power, Long Range Networks</a:t>
            </a:r>
          </a:p>
          <a:p>
            <a:pPr lvl="1"/>
            <a:r>
              <a:rPr lang="en-SG" dirty="0">
                <a:latin typeface="+mj-lt"/>
              </a:rPr>
              <a:t>NB-IOT, LoRa, </a:t>
            </a:r>
            <a:r>
              <a:rPr lang="en-SG" dirty="0" err="1">
                <a:latin typeface="+mj-lt"/>
              </a:rPr>
              <a:t>SigFox</a:t>
            </a:r>
            <a:endParaRPr lang="en-SG" dirty="0">
              <a:latin typeface="+mj-lt"/>
            </a:endParaRPr>
          </a:p>
          <a:p>
            <a:endParaRPr lang="en-SG" sz="2400" dirty="0"/>
          </a:p>
          <a:p>
            <a:pPr lvl="1"/>
            <a:endParaRPr lang="en-SG" sz="2400" dirty="0"/>
          </a:p>
        </p:txBody>
      </p:sp>
      <p:sp>
        <p:nvSpPr>
          <p:cNvPr id="4" name="Footer Placeholder 3"/>
          <p:cNvSpPr>
            <a:spLocks noGrp="1"/>
          </p:cNvSpPr>
          <p:nvPr>
            <p:ph type="ftr" sz="quarter" idx="11"/>
          </p:nvPr>
        </p:nvSpPr>
        <p:spPr/>
        <p:txBody>
          <a:bodyPr/>
          <a:lstStyle/>
          <a:p>
            <a:r>
              <a:rPr lang="en-US" dirty="0"/>
              <a:t>CS 4222/5422 - intro</a:t>
            </a:r>
          </a:p>
        </p:txBody>
      </p:sp>
      <p:sp>
        <p:nvSpPr>
          <p:cNvPr id="5" name="Slide Number Placeholder 4"/>
          <p:cNvSpPr>
            <a:spLocks noGrp="1"/>
          </p:cNvSpPr>
          <p:nvPr>
            <p:ph type="sldNum" sz="quarter" idx="12"/>
          </p:nvPr>
        </p:nvSpPr>
        <p:spPr/>
        <p:txBody>
          <a:bodyPr/>
          <a:lstStyle/>
          <a:p>
            <a:fld id="{5C6FAEEE-D619-4E65-A0EF-E650D0B3166A}" type="slidenum">
              <a:rPr lang="en-US" smtClean="0"/>
              <a:t>72</a:t>
            </a:fld>
            <a:endParaRPr lang="en-US"/>
          </a:p>
        </p:txBody>
      </p:sp>
    </p:spTree>
    <p:extLst>
      <p:ext uri="{BB962C8B-B14F-4D97-AF65-F5344CB8AC3E}">
        <p14:creationId xmlns:p14="http://schemas.microsoft.com/office/powerpoint/2010/main" val="14599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a:t>CS 4222/5422 - intro</a:t>
            </a:r>
          </a:p>
        </p:txBody>
      </p:sp>
      <p:sp>
        <p:nvSpPr>
          <p:cNvPr id="77827" name="Rectangle 3"/>
          <p:cNvSpPr>
            <a:spLocks noGrp="1" noChangeArrowheads="1"/>
          </p:cNvSpPr>
          <p:nvPr>
            <p:ph type="body" idx="1"/>
          </p:nvPr>
        </p:nvSpPr>
        <p:spPr>
          <a:xfrm>
            <a:off x="729733" y="1444153"/>
            <a:ext cx="10682219" cy="3581400"/>
          </a:xfrm>
        </p:spPr>
        <p:txBody>
          <a:bodyPr>
            <a:normAutofit/>
          </a:bodyPr>
          <a:lstStyle/>
          <a:p>
            <a:pPr eaLnBrk="1" hangingPunct="1"/>
            <a:r>
              <a:rPr lang="en-US" sz="2400" dirty="0">
                <a:latin typeface="+mj-lt"/>
              </a:rPr>
              <a:t>Primary four parameters help characterize wireless networks:</a:t>
            </a:r>
          </a:p>
          <a:p>
            <a:pPr eaLnBrk="1" hangingPunct="1"/>
            <a:endParaRPr lang="en-US" sz="2400" dirty="0">
              <a:latin typeface="+mj-lt"/>
            </a:endParaRPr>
          </a:p>
          <a:p>
            <a:pPr lvl="1"/>
            <a:r>
              <a:rPr lang="en-US" dirty="0">
                <a:latin typeface="+mj-lt"/>
              </a:rPr>
              <a:t>Communication Range </a:t>
            </a:r>
          </a:p>
          <a:p>
            <a:pPr lvl="1"/>
            <a:r>
              <a:rPr lang="en-US" dirty="0">
                <a:latin typeface="+mj-lt"/>
              </a:rPr>
              <a:t>Data Rate</a:t>
            </a:r>
          </a:p>
          <a:p>
            <a:pPr lvl="1"/>
            <a:r>
              <a:rPr lang="en-US" dirty="0">
                <a:latin typeface="+mj-lt"/>
              </a:rPr>
              <a:t>Power</a:t>
            </a:r>
          </a:p>
          <a:p>
            <a:pPr lvl="1"/>
            <a:r>
              <a:rPr lang="en-US" dirty="0">
                <a:latin typeface="+mj-lt"/>
              </a:rPr>
              <a:t>Frequency Band</a:t>
            </a:r>
          </a:p>
        </p:txBody>
      </p:sp>
      <p:sp>
        <p:nvSpPr>
          <p:cNvPr id="2" name="Slide Number Placeholder 1"/>
          <p:cNvSpPr>
            <a:spLocks noGrp="1"/>
          </p:cNvSpPr>
          <p:nvPr>
            <p:ph type="sldNum" sz="quarter" idx="12"/>
          </p:nvPr>
        </p:nvSpPr>
        <p:spPr/>
        <p:txBody>
          <a:bodyPr/>
          <a:lstStyle/>
          <a:p>
            <a:fld id="{5C6FAEEE-D619-4E65-A0EF-E650D0B3166A}" type="slidenum">
              <a:rPr lang="en-US" smtClean="0"/>
              <a:t>73</a:t>
            </a:fld>
            <a:endParaRPr lang="en-US"/>
          </a:p>
        </p:txBody>
      </p:sp>
      <p:sp>
        <p:nvSpPr>
          <p:cNvPr id="6" name="Title 1">
            <a:extLst>
              <a:ext uri="{FF2B5EF4-FFF2-40B4-BE49-F238E27FC236}">
                <a16:creationId xmlns:a16="http://schemas.microsoft.com/office/drawing/2014/main" id="{044E6CA0-F4E1-738C-F8A1-0971FB21E89A}"/>
              </a:ext>
            </a:extLst>
          </p:cNvPr>
          <p:cNvSpPr>
            <a:spLocks noGrp="1"/>
          </p:cNvSpPr>
          <p:nvPr>
            <p:ph type="title"/>
          </p:nvPr>
        </p:nvSpPr>
        <p:spPr>
          <a:xfrm>
            <a:off x="415600" y="390167"/>
            <a:ext cx="11360800" cy="763600"/>
          </a:xfrm>
        </p:spPr>
        <p:txBody>
          <a:bodyPr/>
          <a:lstStyle/>
          <a:p>
            <a:r>
              <a:rPr lang="en-US" sz="4000" dirty="0">
                <a:latin typeface="+mn-lt"/>
              </a:rPr>
              <a:t>How do we characterize wireless networks/standards</a:t>
            </a:r>
          </a:p>
        </p:txBody>
      </p:sp>
    </p:spTree>
    <p:extLst>
      <p:ext uri="{BB962C8B-B14F-4D97-AF65-F5344CB8AC3E}">
        <p14:creationId xmlns:p14="http://schemas.microsoft.com/office/powerpoint/2010/main" val="113641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blinds(horizontal)">
                                      <p:cBhvr>
                                        <p:cTn id="7" dur="500"/>
                                        <p:tgtEl>
                                          <p:spTgt spid="7782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7827">
                                            <p:txEl>
                                              <p:pRg st="2" end="2"/>
                                            </p:txEl>
                                          </p:spTgt>
                                        </p:tgtEl>
                                        <p:attrNameLst>
                                          <p:attrName>style.visibility</p:attrName>
                                        </p:attrNameLst>
                                      </p:cBhvr>
                                      <p:to>
                                        <p:strVal val="visible"/>
                                      </p:to>
                                    </p:set>
                                    <p:animEffect transition="in" filter="blinds(horizontal)">
                                      <p:cBhvr>
                                        <p:cTn id="10" dur="500"/>
                                        <p:tgtEl>
                                          <p:spTgt spid="77827">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animEffect transition="in" filter="blinds(horizontal)">
                                      <p:cBhvr>
                                        <p:cTn id="13" dur="500"/>
                                        <p:tgtEl>
                                          <p:spTgt spid="77827">
                                            <p:txEl>
                                              <p:pRg st="3" end="3"/>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7827">
                                            <p:txEl>
                                              <p:pRg st="4" end="4"/>
                                            </p:txEl>
                                          </p:spTgt>
                                        </p:tgtEl>
                                        <p:attrNameLst>
                                          <p:attrName>style.visibility</p:attrName>
                                        </p:attrNameLst>
                                      </p:cBhvr>
                                      <p:to>
                                        <p:strVal val="visible"/>
                                      </p:to>
                                    </p:set>
                                    <p:animEffect transition="in" filter="blinds(horizontal)">
                                      <p:cBhvr>
                                        <p:cTn id="16" dur="500"/>
                                        <p:tgtEl>
                                          <p:spTgt spid="77827">
                                            <p:txEl>
                                              <p:pRg st="4" end="4"/>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7827">
                                            <p:txEl>
                                              <p:pRg st="5" end="5"/>
                                            </p:txEl>
                                          </p:spTgt>
                                        </p:tgtEl>
                                        <p:attrNameLst>
                                          <p:attrName>style.visibility</p:attrName>
                                        </p:attrNameLst>
                                      </p:cBhvr>
                                      <p:to>
                                        <p:strVal val="visible"/>
                                      </p:to>
                                    </p:set>
                                    <p:animEffect transition="in" filter="blinds(horizontal)">
                                      <p:cBhvr>
                                        <p:cTn id="19" dur="500"/>
                                        <p:tgtEl>
                                          <p:spTgt spid="778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34793" y="1233628"/>
            <a:ext cx="17253" cy="493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29382" y="6168143"/>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15810" y="5940898"/>
            <a:ext cx="1051449" cy="369332"/>
            <a:chOff x="1453679" y="5940895"/>
            <a:chExt cx="1051449" cy="369332"/>
          </a:xfrm>
        </p:grpSpPr>
        <p:sp>
          <p:nvSpPr>
            <p:cNvPr id="12" name="TextBox 11"/>
            <p:cNvSpPr txBox="1"/>
            <p:nvPr/>
          </p:nvSpPr>
          <p:spPr>
            <a:xfrm>
              <a:off x="1453679" y="5940895"/>
              <a:ext cx="908069" cy="369332"/>
            </a:xfrm>
            <a:prstGeom prst="rect">
              <a:avLst/>
            </a:prstGeom>
            <a:noFill/>
          </p:spPr>
          <p:txBody>
            <a:bodyPr wrap="none" rtlCol="0">
              <a:spAutoFit/>
            </a:bodyPr>
            <a:lstStyle/>
            <a:p>
              <a:r>
                <a:rPr lang="en-US" dirty="0"/>
                <a:t>10 kbps</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37253" y="5005757"/>
            <a:ext cx="1181306" cy="369332"/>
            <a:chOff x="1323822" y="5940895"/>
            <a:chExt cx="1181306" cy="369332"/>
          </a:xfrm>
        </p:grpSpPr>
        <p:sp>
          <p:nvSpPr>
            <p:cNvPr id="20" name="TextBox 19"/>
            <p:cNvSpPr txBox="1"/>
            <p:nvPr/>
          </p:nvSpPr>
          <p:spPr>
            <a:xfrm>
              <a:off x="1323822" y="5940895"/>
              <a:ext cx="1025089" cy="369332"/>
            </a:xfrm>
            <a:prstGeom prst="rect">
              <a:avLst/>
            </a:prstGeom>
            <a:noFill/>
          </p:spPr>
          <p:txBody>
            <a:bodyPr wrap="none" rtlCol="0">
              <a:spAutoFit/>
            </a:bodyPr>
            <a:lstStyle/>
            <a:p>
              <a:r>
                <a:rPr lang="en-US" dirty="0"/>
                <a:t>100 kbps</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37253" y="4097813"/>
            <a:ext cx="1181306" cy="369332"/>
            <a:chOff x="1323822" y="5940895"/>
            <a:chExt cx="1181306" cy="369332"/>
          </a:xfrm>
        </p:grpSpPr>
        <p:sp>
          <p:nvSpPr>
            <p:cNvPr id="25" name="TextBox 24"/>
            <p:cNvSpPr txBox="1"/>
            <p:nvPr/>
          </p:nvSpPr>
          <p:spPr>
            <a:xfrm>
              <a:off x="1323822" y="5940895"/>
              <a:ext cx="884025" cy="369332"/>
            </a:xfrm>
            <a:prstGeom prst="rect">
              <a:avLst/>
            </a:prstGeom>
            <a:noFill/>
          </p:spPr>
          <p:txBody>
            <a:bodyPr wrap="none" rtlCol="0">
              <a:spAutoFit/>
            </a:bodyPr>
            <a:lstStyle/>
            <a:p>
              <a:r>
                <a:rPr lang="en-US" dirty="0"/>
                <a:t>1 Mbps</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37253" y="3190805"/>
            <a:ext cx="1181306" cy="369332"/>
            <a:chOff x="1323822" y="5940895"/>
            <a:chExt cx="1181306" cy="369332"/>
          </a:xfrm>
        </p:grpSpPr>
        <p:sp>
          <p:nvSpPr>
            <p:cNvPr id="28" name="TextBox 27"/>
            <p:cNvSpPr txBox="1"/>
            <p:nvPr/>
          </p:nvSpPr>
          <p:spPr>
            <a:xfrm>
              <a:off x="1323822" y="5940895"/>
              <a:ext cx="1001043" cy="369332"/>
            </a:xfrm>
            <a:prstGeom prst="rect">
              <a:avLst/>
            </a:prstGeom>
            <a:noFill/>
          </p:spPr>
          <p:txBody>
            <a:bodyPr wrap="none" rtlCol="0">
              <a:spAutoFit/>
            </a:bodyPr>
            <a:lstStyle/>
            <a:p>
              <a:r>
                <a:rPr lang="en-US" dirty="0"/>
                <a:t>10 Mbps</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66911" y="2289584"/>
            <a:ext cx="1262471" cy="369332"/>
            <a:chOff x="1242657" y="5940895"/>
            <a:chExt cx="1262471" cy="369332"/>
          </a:xfrm>
        </p:grpSpPr>
        <p:sp>
          <p:nvSpPr>
            <p:cNvPr id="31" name="TextBox 30"/>
            <p:cNvSpPr txBox="1"/>
            <p:nvPr/>
          </p:nvSpPr>
          <p:spPr>
            <a:xfrm>
              <a:off x="1242657" y="5940895"/>
              <a:ext cx="1118063" cy="369332"/>
            </a:xfrm>
            <a:prstGeom prst="rect">
              <a:avLst/>
            </a:prstGeom>
            <a:noFill/>
          </p:spPr>
          <p:txBody>
            <a:bodyPr wrap="none" rtlCol="0">
              <a:spAutoFit/>
            </a:bodyPr>
            <a:lstStyle/>
            <a:p>
              <a:r>
                <a:rPr lang="en-US" dirty="0"/>
                <a:t>100 Mbps</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1248076" y="1370712"/>
            <a:ext cx="1181306" cy="369332"/>
            <a:chOff x="1323822" y="5940895"/>
            <a:chExt cx="1181306" cy="369332"/>
          </a:xfrm>
        </p:grpSpPr>
        <p:sp>
          <p:nvSpPr>
            <p:cNvPr id="34" name="TextBox 33"/>
            <p:cNvSpPr txBox="1"/>
            <p:nvPr/>
          </p:nvSpPr>
          <p:spPr>
            <a:xfrm>
              <a:off x="1323822" y="5940895"/>
              <a:ext cx="832728" cy="369332"/>
            </a:xfrm>
            <a:prstGeom prst="rect">
              <a:avLst/>
            </a:prstGeom>
            <a:noFill/>
          </p:spPr>
          <p:txBody>
            <a:bodyPr wrap="none" rtlCol="0">
              <a:spAutoFit/>
            </a:bodyPr>
            <a:lstStyle/>
            <a:p>
              <a:r>
                <a:rPr lang="en-US" dirty="0"/>
                <a:t>1 </a:t>
              </a:r>
              <a:r>
                <a:rPr lang="en-US" dirty="0" err="1"/>
                <a:t>Gbps</a:t>
              </a:r>
              <a:endParaRPr lang="en-SG" dirty="0"/>
            </a:p>
          </p:txBody>
        </p:sp>
        <p:cxnSp>
          <p:nvCxnSpPr>
            <p:cNvPr id="35" name="Straight Connector 3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60014"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19140" y="6234476"/>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52769"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11895" y="6234476"/>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199637"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58763" y="6234476"/>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092392"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51518" y="6234476"/>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18518"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77644" y="6234476"/>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911273" y="616814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70399" y="6234476"/>
            <a:ext cx="683200" cy="369332"/>
          </a:xfrm>
          <a:prstGeom prst="rect">
            <a:avLst/>
          </a:prstGeom>
          <a:noFill/>
        </p:spPr>
        <p:txBody>
          <a:bodyPr wrap="none" rtlCol="0">
            <a:spAutoFit/>
          </a:bodyPr>
          <a:lstStyle/>
          <a:p>
            <a:r>
              <a:rPr lang="en-US" dirty="0"/>
              <a:t>6GHz</a:t>
            </a:r>
            <a:endParaRPr lang="en-SG" dirty="0"/>
          </a:p>
        </p:txBody>
      </p:sp>
      <p:sp>
        <p:nvSpPr>
          <p:cNvPr id="50" name="Rounded Rectangle 49"/>
          <p:cNvSpPr/>
          <p:nvPr/>
        </p:nvSpPr>
        <p:spPr>
          <a:xfrm>
            <a:off x="5838088" y="5190423"/>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 (802.15.4-2011)</a:t>
            </a:r>
            <a:endParaRPr lang="en-SG" dirty="0"/>
          </a:p>
        </p:txBody>
      </p:sp>
      <p:sp>
        <p:nvSpPr>
          <p:cNvPr id="51" name="Rounded Rectangle 50"/>
          <p:cNvSpPr/>
          <p:nvPr/>
        </p:nvSpPr>
        <p:spPr>
          <a:xfrm>
            <a:off x="5751517" y="2126590"/>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Rate UWB</a:t>
            </a:r>
            <a:endParaRPr lang="en-SG" dirty="0"/>
          </a:p>
        </p:txBody>
      </p:sp>
      <p:sp>
        <p:nvSpPr>
          <p:cNvPr id="4" name="Oval 3"/>
          <p:cNvSpPr/>
          <p:nvPr/>
        </p:nvSpPr>
        <p:spPr>
          <a:xfrm>
            <a:off x="3602182" y="1946074"/>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6" name="Oval 55"/>
          <p:cNvSpPr/>
          <p:nvPr/>
        </p:nvSpPr>
        <p:spPr>
          <a:xfrm>
            <a:off x="4552302" y="1942136"/>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TextBox 56"/>
          <p:cNvSpPr txBox="1"/>
          <p:nvPr/>
        </p:nvSpPr>
        <p:spPr>
          <a:xfrm>
            <a:off x="4802218" y="1830484"/>
            <a:ext cx="949299" cy="369332"/>
          </a:xfrm>
          <a:prstGeom prst="rect">
            <a:avLst/>
          </a:prstGeom>
          <a:noFill/>
        </p:spPr>
        <p:txBody>
          <a:bodyPr wrap="none" rtlCol="0">
            <a:spAutoFit/>
          </a:bodyPr>
          <a:lstStyle/>
          <a:p>
            <a:r>
              <a:rPr lang="en-US" dirty="0"/>
              <a:t>802.11n</a:t>
            </a:r>
            <a:endParaRPr lang="en-SG" dirty="0"/>
          </a:p>
        </p:txBody>
      </p:sp>
      <p:sp>
        <p:nvSpPr>
          <p:cNvPr id="58" name="Oval 57"/>
          <p:cNvSpPr/>
          <p:nvPr/>
        </p:nvSpPr>
        <p:spPr>
          <a:xfrm>
            <a:off x="6967822" y="1659102"/>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7217738" y="1547450"/>
            <a:ext cx="1035861" cy="369332"/>
          </a:xfrm>
          <a:prstGeom prst="rect">
            <a:avLst/>
          </a:prstGeom>
          <a:noFill/>
        </p:spPr>
        <p:txBody>
          <a:bodyPr wrap="none" rtlCol="0">
            <a:spAutoFit/>
          </a:bodyPr>
          <a:lstStyle/>
          <a:p>
            <a:r>
              <a:rPr lang="en-US" dirty="0"/>
              <a:t>802.11ac</a:t>
            </a:r>
            <a:endParaRPr lang="en-SG" dirty="0"/>
          </a:p>
        </p:txBody>
      </p:sp>
      <p:sp>
        <p:nvSpPr>
          <p:cNvPr id="8" name="Oval 7"/>
          <p:cNvSpPr/>
          <p:nvPr/>
        </p:nvSpPr>
        <p:spPr>
          <a:xfrm>
            <a:off x="4700389" y="4088372"/>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p:cNvSpPr txBox="1"/>
          <p:nvPr/>
        </p:nvSpPr>
        <p:spPr>
          <a:xfrm>
            <a:off x="4928038" y="4001526"/>
            <a:ext cx="1115755" cy="369332"/>
          </a:xfrm>
          <a:prstGeom prst="rect">
            <a:avLst/>
          </a:prstGeom>
          <a:noFill/>
        </p:spPr>
        <p:txBody>
          <a:bodyPr wrap="none" rtlCol="0">
            <a:spAutoFit/>
          </a:bodyPr>
          <a:lstStyle/>
          <a:p>
            <a:r>
              <a:rPr lang="en-US" dirty="0"/>
              <a:t>Bluetooth</a:t>
            </a:r>
            <a:endParaRPr lang="en-SG" dirty="0"/>
          </a:p>
        </p:txBody>
      </p:sp>
      <p:sp>
        <p:nvSpPr>
          <p:cNvPr id="60" name="Oval 59"/>
          <p:cNvSpPr/>
          <p:nvPr/>
        </p:nvSpPr>
        <p:spPr>
          <a:xfrm>
            <a:off x="4702941" y="4810117"/>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TextBox 60"/>
          <p:cNvSpPr txBox="1"/>
          <p:nvPr/>
        </p:nvSpPr>
        <p:spPr>
          <a:xfrm>
            <a:off x="4930590" y="4723271"/>
            <a:ext cx="1426994" cy="369332"/>
          </a:xfrm>
          <a:prstGeom prst="rect">
            <a:avLst/>
          </a:prstGeom>
          <a:noFill/>
        </p:spPr>
        <p:txBody>
          <a:bodyPr wrap="none" rtlCol="0">
            <a:spAutoFit/>
          </a:bodyPr>
          <a:lstStyle/>
          <a:p>
            <a:r>
              <a:rPr lang="en-US" dirty="0"/>
              <a:t>BLE/802.15.4</a:t>
            </a:r>
            <a:endParaRPr lang="en-SG" dirty="0"/>
          </a:p>
        </p:txBody>
      </p:sp>
      <p:sp>
        <p:nvSpPr>
          <p:cNvPr id="10" name="Oval 9"/>
          <p:cNvSpPr/>
          <p:nvPr/>
        </p:nvSpPr>
        <p:spPr>
          <a:xfrm>
            <a:off x="3118950" y="5386528"/>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3319752" y="5261041"/>
            <a:ext cx="662361" cy="369332"/>
          </a:xfrm>
          <a:prstGeom prst="rect">
            <a:avLst/>
          </a:prstGeom>
          <a:noFill/>
        </p:spPr>
        <p:txBody>
          <a:bodyPr wrap="none" rtlCol="0">
            <a:spAutoFit/>
          </a:bodyPr>
          <a:lstStyle/>
          <a:p>
            <a:r>
              <a:rPr lang="en-US" dirty="0" err="1"/>
              <a:t>LoRA</a:t>
            </a:r>
            <a:endParaRPr lang="en-SG" dirty="0"/>
          </a:p>
        </p:txBody>
      </p:sp>
      <p:sp>
        <p:nvSpPr>
          <p:cNvPr id="62" name="Oval 61"/>
          <p:cNvSpPr/>
          <p:nvPr/>
        </p:nvSpPr>
        <p:spPr>
          <a:xfrm>
            <a:off x="2564759" y="5863375"/>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2765561" y="5737888"/>
            <a:ext cx="560923" cy="369332"/>
          </a:xfrm>
          <a:prstGeom prst="rect">
            <a:avLst/>
          </a:prstGeom>
          <a:noFill/>
        </p:spPr>
        <p:txBody>
          <a:bodyPr wrap="none" rtlCol="0">
            <a:spAutoFit/>
          </a:bodyPr>
          <a:lstStyle/>
          <a:p>
            <a:r>
              <a:rPr lang="en-US" dirty="0"/>
              <a:t>NFC</a:t>
            </a:r>
            <a:endParaRPr lang="en-SG" dirty="0"/>
          </a:p>
        </p:txBody>
      </p:sp>
      <p:sp>
        <p:nvSpPr>
          <p:cNvPr id="13" name="Title 1">
            <a:extLst>
              <a:ext uri="{FF2B5EF4-FFF2-40B4-BE49-F238E27FC236}">
                <a16:creationId xmlns:a16="http://schemas.microsoft.com/office/drawing/2014/main" id="{2C9E7AD5-722E-8F13-B4F6-9F4732E56664}"/>
              </a:ext>
            </a:extLst>
          </p:cNvPr>
          <p:cNvSpPr>
            <a:spLocks noGrp="1"/>
          </p:cNvSpPr>
          <p:nvPr>
            <p:ph type="title"/>
          </p:nvPr>
        </p:nvSpPr>
        <p:spPr>
          <a:xfrm>
            <a:off x="415600" y="390167"/>
            <a:ext cx="11360800" cy="763600"/>
          </a:xfrm>
        </p:spPr>
        <p:txBody>
          <a:bodyPr/>
          <a:lstStyle/>
          <a:p>
            <a:r>
              <a:rPr lang="en-US" sz="4000" dirty="0">
                <a:latin typeface="+mn-lt"/>
              </a:rPr>
              <a:t>Wireless standards classified on basis of throughput</a:t>
            </a:r>
          </a:p>
        </p:txBody>
      </p:sp>
    </p:spTree>
    <p:extLst>
      <p:ext uri="{BB962C8B-B14F-4D97-AF65-F5344CB8AC3E}">
        <p14:creationId xmlns:p14="http://schemas.microsoft.com/office/powerpoint/2010/main" val="4227160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18561" y="1328131"/>
            <a:ext cx="32466" cy="4339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13150" y="5662063"/>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399578" y="5434818"/>
            <a:ext cx="1051449" cy="369332"/>
            <a:chOff x="1453679" y="5940895"/>
            <a:chExt cx="1051449" cy="369332"/>
          </a:xfrm>
        </p:grpSpPr>
        <p:sp>
          <p:nvSpPr>
            <p:cNvPr id="12" name="TextBox 11"/>
            <p:cNvSpPr txBox="1"/>
            <p:nvPr/>
          </p:nvSpPr>
          <p:spPr>
            <a:xfrm>
              <a:off x="1453679" y="5940895"/>
              <a:ext cx="486030" cy="369332"/>
            </a:xfrm>
            <a:prstGeom prst="rect">
              <a:avLst/>
            </a:prstGeom>
            <a:noFill/>
          </p:spPr>
          <p:txBody>
            <a:bodyPr wrap="none" rtlCol="0">
              <a:spAutoFit/>
            </a:bodyPr>
            <a:lstStyle/>
            <a:p>
              <a:r>
                <a:rPr lang="en-US" dirty="0"/>
                <a:t>1m</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21021" y="4499677"/>
            <a:ext cx="1181306" cy="369332"/>
            <a:chOff x="1323822" y="5940895"/>
            <a:chExt cx="1181306" cy="369332"/>
          </a:xfrm>
        </p:grpSpPr>
        <p:sp>
          <p:nvSpPr>
            <p:cNvPr id="20" name="TextBox 19"/>
            <p:cNvSpPr txBox="1"/>
            <p:nvPr/>
          </p:nvSpPr>
          <p:spPr>
            <a:xfrm>
              <a:off x="1323822" y="5940895"/>
              <a:ext cx="603050" cy="369332"/>
            </a:xfrm>
            <a:prstGeom prst="rect">
              <a:avLst/>
            </a:prstGeom>
            <a:noFill/>
          </p:spPr>
          <p:txBody>
            <a:bodyPr wrap="none" rtlCol="0">
              <a:spAutoFit/>
            </a:bodyPr>
            <a:lstStyle/>
            <a:p>
              <a:r>
                <a:rPr lang="en-US" dirty="0"/>
                <a:t>10m</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21021" y="3591733"/>
            <a:ext cx="1181306" cy="369332"/>
            <a:chOff x="1323822" y="5940895"/>
            <a:chExt cx="1181306" cy="369332"/>
          </a:xfrm>
        </p:grpSpPr>
        <p:sp>
          <p:nvSpPr>
            <p:cNvPr id="25" name="TextBox 24"/>
            <p:cNvSpPr txBox="1"/>
            <p:nvPr/>
          </p:nvSpPr>
          <p:spPr>
            <a:xfrm>
              <a:off x="1323822" y="5940895"/>
              <a:ext cx="720069" cy="369332"/>
            </a:xfrm>
            <a:prstGeom prst="rect">
              <a:avLst/>
            </a:prstGeom>
            <a:noFill/>
          </p:spPr>
          <p:txBody>
            <a:bodyPr wrap="none" rtlCol="0">
              <a:spAutoFit/>
            </a:bodyPr>
            <a:lstStyle/>
            <a:p>
              <a:r>
                <a:rPr lang="en-US" dirty="0"/>
                <a:t>100m</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21021" y="2684725"/>
            <a:ext cx="1181306" cy="369332"/>
            <a:chOff x="1323822" y="5940895"/>
            <a:chExt cx="1181306" cy="369332"/>
          </a:xfrm>
        </p:grpSpPr>
        <p:sp>
          <p:nvSpPr>
            <p:cNvPr id="28" name="TextBox 27"/>
            <p:cNvSpPr txBox="1"/>
            <p:nvPr/>
          </p:nvSpPr>
          <p:spPr>
            <a:xfrm>
              <a:off x="1323822" y="5940895"/>
              <a:ext cx="590226" cy="369332"/>
            </a:xfrm>
            <a:prstGeom prst="rect">
              <a:avLst/>
            </a:prstGeom>
            <a:noFill/>
          </p:spPr>
          <p:txBody>
            <a:bodyPr wrap="none" rtlCol="0">
              <a:spAutoFit/>
            </a:bodyPr>
            <a:lstStyle/>
            <a:p>
              <a:r>
                <a:rPr lang="en-US" dirty="0"/>
                <a:t>1km</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50679" y="1783504"/>
            <a:ext cx="1262471" cy="369332"/>
            <a:chOff x="1242657" y="5940895"/>
            <a:chExt cx="1262471" cy="369332"/>
          </a:xfrm>
        </p:grpSpPr>
        <p:sp>
          <p:nvSpPr>
            <p:cNvPr id="31" name="TextBox 30"/>
            <p:cNvSpPr txBox="1"/>
            <p:nvPr/>
          </p:nvSpPr>
          <p:spPr>
            <a:xfrm>
              <a:off x="1242657" y="5940895"/>
              <a:ext cx="707245" cy="369332"/>
            </a:xfrm>
            <a:prstGeom prst="rect">
              <a:avLst/>
            </a:prstGeom>
            <a:noFill/>
          </p:spPr>
          <p:txBody>
            <a:bodyPr wrap="none" rtlCol="0">
              <a:spAutoFit/>
            </a:bodyPr>
            <a:lstStyle/>
            <a:p>
              <a:r>
                <a:rPr lang="en-US" dirty="0"/>
                <a:t>10km</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43782" y="566206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02908" y="5728396"/>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36537" y="566206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895663" y="5728396"/>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183405" y="566206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42531" y="5728396"/>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076160" y="566206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35286" y="5728396"/>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02286" y="566206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61412" y="5728396"/>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895041" y="566206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54167" y="5728396"/>
            <a:ext cx="683200" cy="369332"/>
          </a:xfrm>
          <a:prstGeom prst="rect">
            <a:avLst/>
          </a:prstGeom>
          <a:noFill/>
        </p:spPr>
        <p:txBody>
          <a:bodyPr wrap="none" rtlCol="0">
            <a:spAutoFit/>
          </a:bodyPr>
          <a:lstStyle/>
          <a:p>
            <a:r>
              <a:rPr lang="en-US" dirty="0"/>
              <a:t>6GHz</a:t>
            </a:r>
            <a:endParaRPr lang="en-SG" dirty="0"/>
          </a:p>
        </p:txBody>
      </p:sp>
      <p:sp>
        <p:nvSpPr>
          <p:cNvPr id="51" name="Rounded Rectangle 50"/>
          <p:cNvSpPr/>
          <p:nvPr/>
        </p:nvSpPr>
        <p:spPr>
          <a:xfrm>
            <a:off x="6151647" y="3866871"/>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 (802.15.4-2011)</a:t>
            </a:r>
            <a:endParaRPr lang="en-SG" dirty="0"/>
          </a:p>
        </p:txBody>
      </p:sp>
      <p:sp>
        <p:nvSpPr>
          <p:cNvPr id="56" name="Rounded Rectangle 55"/>
          <p:cNvSpPr/>
          <p:nvPr/>
        </p:nvSpPr>
        <p:spPr>
          <a:xfrm>
            <a:off x="6193042" y="5376705"/>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Rate UWB</a:t>
            </a:r>
            <a:endParaRPr lang="en-SG" dirty="0"/>
          </a:p>
        </p:txBody>
      </p:sp>
      <p:sp>
        <p:nvSpPr>
          <p:cNvPr id="57" name="Oval 56"/>
          <p:cNvSpPr/>
          <p:nvPr/>
        </p:nvSpPr>
        <p:spPr>
          <a:xfrm>
            <a:off x="3543740" y="2279416"/>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8" name="Oval 57"/>
          <p:cNvSpPr/>
          <p:nvPr/>
        </p:nvSpPr>
        <p:spPr>
          <a:xfrm>
            <a:off x="4575054" y="3709883"/>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4824970" y="3598231"/>
            <a:ext cx="949299" cy="369332"/>
          </a:xfrm>
          <a:prstGeom prst="rect">
            <a:avLst/>
          </a:prstGeom>
          <a:noFill/>
        </p:spPr>
        <p:txBody>
          <a:bodyPr wrap="none" rtlCol="0">
            <a:spAutoFit/>
          </a:bodyPr>
          <a:lstStyle/>
          <a:p>
            <a:r>
              <a:rPr lang="en-US" dirty="0"/>
              <a:t>802.11n</a:t>
            </a:r>
            <a:endParaRPr lang="en-SG" dirty="0"/>
          </a:p>
        </p:txBody>
      </p:sp>
      <p:sp>
        <p:nvSpPr>
          <p:cNvPr id="60" name="Oval 59"/>
          <p:cNvSpPr/>
          <p:nvPr/>
        </p:nvSpPr>
        <p:spPr>
          <a:xfrm>
            <a:off x="6991202" y="4079215"/>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TextBox 60"/>
          <p:cNvSpPr txBox="1"/>
          <p:nvPr/>
        </p:nvSpPr>
        <p:spPr>
          <a:xfrm>
            <a:off x="7241118" y="3967563"/>
            <a:ext cx="1035861" cy="369332"/>
          </a:xfrm>
          <a:prstGeom prst="rect">
            <a:avLst/>
          </a:prstGeom>
          <a:noFill/>
        </p:spPr>
        <p:txBody>
          <a:bodyPr wrap="none" rtlCol="0">
            <a:spAutoFit/>
          </a:bodyPr>
          <a:lstStyle/>
          <a:p>
            <a:r>
              <a:rPr lang="en-US" dirty="0"/>
              <a:t>802.11ac</a:t>
            </a:r>
            <a:endParaRPr lang="en-SG" dirty="0"/>
          </a:p>
        </p:txBody>
      </p:sp>
      <p:sp>
        <p:nvSpPr>
          <p:cNvPr id="62" name="Oval 61"/>
          <p:cNvSpPr/>
          <p:nvPr/>
        </p:nvSpPr>
        <p:spPr>
          <a:xfrm>
            <a:off x="4585703" y="4066260"/>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4813352" y="3979414"/>
            <a:ext cx="1115755" cy="369332"/>
          </a:xfrm>
          <a:prstGeom prst="rect">
            <a:avLst/>
          </a:prstGeom>
          <a:noFill/>
        </p:spPr>
        <p:txBody>
          <a:bodyPr wrap="none" rtlCol="0">
            <a:spAutoFit/>
          </a:bodyPr>
          <a:lstStyle/>
          <a:p>
            <a:r>
              <a:rPr lang="en-US" dirty="0"/>
              <a:t>Bluetooth</a:t>
            </a:r>
            <a:endParaRPr lang="en-SG" dirty="0"/>
          </a:p>
        </p:txBody>
      </p:sp>
      <p:sp>
        <p:nvSpPr>
          <p:cNvPr id="64" name="Oval 63"/>
          <p:cNvSpPr/>
          <p:nvPr/>
        </p:nvSpPr>
        <p:spPr>
          <a:xfrm>
            <a:off x="4574194" y="3851132"/>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Oval 64"/>
          <p:cNvSpPr/>
          <p:nvPr/>
        </p:nvSpPr>
        <p:spPr>
          <a:xfrm>
            <a:off x="3006592" y="2031421"/>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TextBox 65"/>
          <p:cNvSpPr txBox="1"/>
          <p:nvPr/>
        </p:nvSpPr>
        <p:spPr>
          <a:xfrm>
            <a:off x="3207394" y="1905934"/>
            <a:ext cx="662361" cy="369332"/>
          </a:xfrm>
          <a:prstGeom prst="rect">
            <a:avLst/>
          </a:prstGeom>
          <a:noFill/>
        </p:spPr>
        <p:txBody>
          <a:bodyPr wrap="none" rtlCol="0">
            <a:spAutoFit/>
          </a:bodyPr>
          <a:lstStyle/>
          <a:p>
            <a:r>
              <a:rPr lang="en-US" dirty="0" err="1"/>
              <a:t>LoRA</a:t>
            </a:r>
            <a:endParaRPr lang="en-SG" dirty="0"/>
          </a:p>
        </p:txBody>
      </p:sp>
      <p:sp>
        <p:nvSpPr>
          <p:cNvPr id="67" name="Oval 66"/>
          <p:cNvSpPr/>
          <p:nvPr/>
        </p:nvSpPr>
        <p:spPr>
          <a:xfrm>
            <a:off x="2582057" y="5503072"/>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p:cNvSpPr txBox="1"/>
          <p:nvPr/>
        </p:nvSpPr>
        <p:spPr>
          <a:xfrm>
            <a:off x="2782859" y="5377585"/>
            <a:ext cx="560923" cy="369332"/>
          </a:xfrm>
          <a:prstGeom prst="rect">
            <a:avLst/>
          </a:prstGeom>
          <a:noFill/>
        </p:spPr>
        <p:txBody>
          <a:bodyPr wrap="none" rtlCol="0">
            <a:spAutoFit/>
          </a:bodyPr>
          <a:lstStyle/>
          <a:p>
            <a:r>
              <a:rPr lang="en-US" dirty="0"/>
              <a:t>NFC</a:t>
            </a:r>
            <a:endParaRPr lang="en-SG" dirty="0"/>
          </a:p>
        </p:txBody>
      </p:sp>
      <p:sp>
        <p:nvSpPr>
          <p:cNvPr id="69" name="TextBox 68"/>
          <p:cNvSpPr txBox="1"/>
          <p:nvPr/>
        </p:nvSpPr>
        <p:spPr>
          <a:xfrm>
            <a:off x="4801843" y="3764286"/>
            <a:ext cx="1426994" cy="369332"/>
          </a:xfrm>
          <a:prstGeom prst="rect">
            <a:avLst/>
          </a:prstGeom>
          <a:noFill/>
        </p:spPr>
        <p:txBody>
          <a:bodyPr wrap="none" rtlCol="0">
            <a:spAutoFit/>
          </a:bodyPr>
          <a:lstStyle/>
          <a:p>
            <a:r>
              <a:rPr lang="en-US" dirty="0"/>
              <a:t>BLE/802.15.4</a:t>
            </a:r>
            <a:endParaRPr lang="en-SG" dirty="0"/>
          </a:p>
        </p:txBody>
      </p:sp>
      <p:sp>
        <p:nvSpPr>
          <p:cNvPr id="6" name="Title 1">
            <a:extLst>
              <a:ext uri="{FF2B5EF4-FFF2-40B4-BE49-F238E27FC236}">
                <a16:creationId xmlns:a16="http://schemas.microsoft.com/office/drawing/2014/main" id="{12F33287-1AB3-C615-CC36-AB1778428963}"/>
              </a:ext>
            </a:extLst>
          </p:cNvPr>
          <p:cNvSpPr txBox="1">
            <a:spLocks/>
          </p:cNvSpPr>
          <p:nvPr/>
        </p:nvSpPr>
        <p:spPr>
          <a:xfrm>
            <a:off x="415600" y="390167"/>
            <a:ext cx="11360800" cy="763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Wireless standards classified on basis of range </a:t>
            </a:r>
          </a:p>
        </p:txBody>
      </p:sp>
    </p:spTree>
    <p:extLst>
      <p:ext uri="{BB962C8B-B14F-4D97-AF65-F5344CB8AC3E}">
        <p14:creationId xmlns:p14="http://schemas.microsoft.com/office/powerpoint/2010/main" val="37892460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408454" y="1094572"/>
            <a:ext cx="11712" cy="4405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12757" y="5497583"/>
            <a:ext cx="8326992" cy="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399185" y="5270338"/>
            <a:ext cx="1051449" cy="369332"/>
            <a:chOff x="1453679" y="5940895"/>
            <a:chExt cx="1051449" cy="369332"/>
          </a:xfrm>
        </p:grpSpPr>
        <p:sp>
          <p:nvSpPr>
            <p:cNvPr id="12" name="TextBox 11"/>
            <p:cNvSpPr txBox="1"/>
            <p:nvPr/>
          </p:nvSpPr>
          <p:spPr>
            <a:xfrm>
              <a:off x="1453679" y="5940895"/>
              <a:ext cx="691215" cy="369332"/>
            </a:xfrm>
            <a:prstGeom prst="rect">
              <a:avLst/>
            </a:prstGeom>
            <a:noFill/>
          </p:spPr>
          <p:txBody>
            <a:bodyPr wrap="none" rtlCol="0">
              <a:spAutoFit/>
            </a:bodyPr>
            <a:lstStyle/>
            <a:p>
              <a:r>
                <a:rPr lang="en-US" dirty="0"/>
                <a:t>1mW</a:t>
              </a:r>
              <a:endParaRPr lang="en-SG" dirty="0"/>
            </a:p>
          </p:txBody>
        </p:sp>
        <p:cxnSp>
          <p:nvCxnSpPr>
            <p:cNvPr id="15" name="Straight Connector 14"/>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20628" y="4335197"/>
            <a:ext cx="1181306" cy="369332"/>
            <a:chOff x="1323822" y="5940895"/>
            <a:chExt cx="1181306" cy="369332"/>
          </a:xfrm>
        </p:grpSpPr>
        <p:sp>
          <p:nvSpPr>
            <p:cNvPr id="20" name="TextBox 19"/>
            <p:cNvSpPr txBox="1"/>
            <p:nvPr/>
          </p:nvSpPr>
          <p:spPr>
            <a:xfrm>
              <a:off x="1323822" y="5940895"/>
              <a:ext cx="808235" cy="369332"/>
            </a:xfrm>
            <a:prstGeom prst="rect">
              <a:avLst/>
            </a:prstGeom>
            <a:noFill/>
          </p:spPr>
          <p:txBody>
            <a:bodyPr wrap="none" rtlCol="0">
              <a:spAutoFit/>
            </a:bodyPr>
            <a:lstStyle/>
            <a:p>
              <a:r>
                <a:rPr lang="en-US" dirty="0"/>
                <a:t>10mW</a:t>
              </a:r>
              <a:endParaRPr lang="en-SG" dirty="0"/>
            </a:p>
          </p:txBody>
        </p:sp>
        <p:cxnSp>
          <p:nvCxnSpPr>
            <p:cNvPr id="21" name="Straight Connector 20"/>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20628" y="3427253"/>
            <a:ext cx="1181306" cy="369332"/>
            <a:chOff x="1323822" y="5940895"/>
            <a:chExt cx="1181306" cy="369332"/>
          </a:xfrm>
        </p:grpSpPr>
        <p:sp>
          <p:nvSpPr>
            <p:cNvPr id="25" name="TextBox 24"/>
            <p:cNvSpPr txBox="1"/>
            <p:nvPr/>
          </p:nvSpPr>
          <p:spPr>
            <a:xfrm>
              <a:off x="1323822" y="5940895"/>
              <a:ext cx="925253" cy="369332"/>
            </a:xfrm>
            <a:prstGeom prst="rect">
              <a:avLst/>
            </a:prstGeom>
            <a:noFill/>
          </p:spPr>
          <p:txBody>
            <a:bodyPr wrap="none" rtlCol="0">
              <a:spAutoFit/>
            </a:bodyPr>
            <a:lstStyle/>
            <a:p>
              <a:r>
                <a:rPr lang="en-US" dirty="0"/>
                <a:t>100mW</a:t>
              </a:r>
              <a:endParaRPr lang="en-SG" dirty="0"/>
            </a:p>
          </p:txBody>
        </p:sp>
        <p:cxnSp>
          <p:nvCxnSpPr>
            <p:cNvPr id="26" name="Straight Connector 25"/>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20628" y="2520245"/>
            <a:ext cx="1181306" cy="369332"/>
            <a:chOff x="1323822" y="5940895"/>
            <a:chExt cx="1181306" cy="369332"/>
          </a:xfrm>
        </p:grpSpPr>
        <p:sp>
          <p:nvSpPr>
            <p:cNvPr id="28" name="TextBox 27"/>
            <p:cNvSpPr txBox="1"/>
            <p:nvPr/>
          </p:nvSpPr>
          <p:spPr>
            <a:xfrm>
              <a:off x="1323822" y="5940895"/>
              <a:ext cx="506870" cy="369332"/>
            </a:xfrm>
            <a:prstGeom prst="rect">
              <a:avLst/>
            </a:prstGeom>
            <a:noFill/>
          </p:spPr>
          <p:txBody>
            <a:bodyPr wrap="none" rtlCol="0">
              <a:spAutoFit/>
            </a:bodyPr>
            <a:lstStyle/>
            <a:p>
              <a:r>
                <a:rPr lang="en-US" dirty="0"/>
                <a:t>1W</a:t>
              </a:r>
              <a:endParaRPr lang="en-SG" dirty="0"/>
            </a:p>
          </p:txBody>
        </p:sp>
        <p:cxnSp>
          <p:nvCxnSpPr>
            <p:cNvPr id="29" name="Straight Connector 28"/>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50286" y="1619024"/>
            <a:ext cx="1262471" cy="369332"/>
            <a:chOff x="1242657" y="5940895"/>
            <a:chExt cx="1262471" cy="369332"/>
          </a:xfrm>
        </p:grpSpPr>
        <p:sp>
          <p:nvSpPr>
            <p:cNvPr id="31" name="TextBox 30"/>
            <p:cNvSpPr txBox="1"/>
            <p:nvPr/>
          </p:nvSpPr>
          <p:spPr>
            <a:xfrm>
              <a:off x="1242657" y="5940895"/>
              <a:ext cx="623889" cy="369332"/>
            </a:xfrm>
            <a:prstGeom prst="rect">
              <a:avLst/>
            </a:prstGeom>
            <a:noFill/>
          </p:spPr>
          <p:txBody>
            <a:bodyPr wrap="none" rtlCol="0">
              <a:spAutoFit/>
            </a:bodyPr>
            <a:lstStyle/>
            <a:p>
              <a:r>
                <a:rPr lang="en-US" dirty="0"/>
                <a:t>10W</a:t>
              </a:r>
              <a:endParaRPr lang="en-SG" dirty="0"/>
            </a:p>
          </p:txBody>
        </p:sp>
        <p:cxnSp>
          <p:nvCxnSpPr>
            <p:cNvPr id="32" name="Straight Connector 31"/>
            <p:cNvCxnSpPr/>
            <p:nvPr/>
          </p:nvCxnSpPr>
          <p:spPr>
            <a:xfrm flipV="1">
              <a:off x="2288702" y="6168142"/>
              <a:ext cx="21642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3343389" y="549758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002515" y="5563916"/>
            <a:ext cx="683200" cy="369332"/>
          </a:xfrm>
          <a:prstGeom prst="rect">
            <a:avLst/>
          </a:prstGeom>
          <a:noFill/>
        </p:spPr>
        <p:txBody>
          <a:bodyPr wrap="none" rtlCol="0">
            <a:spAutoFit/>
          </a:bodyPr>
          <a:lstStyle/>
          <a:p>
            <a:r>
              <a:rPr lang="en-US" dirty="0"/>
              <a:t>1GHz</a:t>
            </a:r>
            <a:endParaRPr lang="en-SG" dirty="0"/>
          </a:p>
        </p:txBody>
      </p:sp>
      <p:cxnSp>
        <p:nvCxnSpPr>
          <p:cNvPr id="40" name="Straight Connector 39"/>
          <p:cNvCxnSpPr/>
          <p:nvPr/>
        </p:nvCxnSpPr>
        <p:spPr>
          <a:xfrm>
            <a:off x="4236144" y="549758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895270" y="5563916"/>
            <a:ext cx="683200" cy="369332"/>
          </a:xfrm>
          <a:prstGeom prst="rect">
            <a:avLst/>
          </a:prstGeom>
          <a:noFill/>
        </p:spPr>
        <p:txBody>
          <a:bodyPr wrap="none" rtlCol="0">
            <a:spAutoFit/>
          </a:bodyPr>
          <a:lstStyle/>
          <a:p>
            <a:r>
              <a:rPr lang="en-US" dirty="0"/>
              <a:t>2GHz</a:t>
            </a:r>
            <a:endParaRPr lang="en-SG" dirty="0"/>
          </a:p>
        </p:txBody>
      </p:sp>
      <p:cxnSp>
        <p:nvCxnSpPr>
          <p:cNvPr id="42" name="Straight Connector 41"/>
          <p:cNvCxnSpPr/>
          <p:nvPr/>
        </p:nvCxnSpPr>
        <p:spPr>
          <a:xfrm>
            <a:off x="5183012" y="549758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42138" y="5563916"/>
            <a:ext cx="683200" cy="369332"/>
          </a:xfrm>
          <a:prstGeom prst="rect">
            <a:avLst/>
          </a:prstGeom>
          <a:noFill/>
        </p:spPr>
        <p:txBody>
          <a:bodyPr wrap="none" rtlCol="0">
            <a:spAutoFit/>
          </a:bodyPr>
          <a:lstStyle/>
          <a:p>
            <a:r>
              <a:rPr lang="en-US" dirty="0"/>
              <a:t>3GHz</a:t>
            </a:r>
            <a:endParaRPr lang="en-SG" dirty="0"/>
          </a:p>
        </p:txBody>
      </p:sp>
      <p:cxnSp>
        <p:nvCxnSpPr>
          <p:cNvPr id="44" name="Straight Connector 43"/>
          <p:cNvCxnSpPr/>
          <p:nvPr/>
        </p:nvCxnSpPr>
        <p:spPr>
          <a:xfrm>
            <a:off x="6075767" y="549758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734893" y="5563916"/>
            <a:ext cx="683200" cy="369332"/>
          </a:xfrm>
          <a:prstGeom prst="rect">
            <a:avLst/>
          </a:prstGeom>
          <a:noFill/>
        </p:spPr>
        <p:txBody>
          <a:bodyPr wrap="none" rtlCol="0">
            <a:spAutoFit/>
          </a:bodyPr>
          <a:lstStyle/>
          <a:p>
            <a:r>
              <a:rPr lang="en-US" dirty="0"/>
              <a:t>4GHz</a:t>
            </a:r>
            <a:endParaRPr lang="en-SG" dirty="0"/>
          </a:p>
        </p:txBody>
      </p:sp>
      <p:cxnSp>
        <p:nvCxnSpPr>
          <p:cNvPr id="46" name="Straight Connector 45"/>
          <p:cNvCxnSpPr/>
          <p:nvPr/>
        </p:nvCxnSpPr>
        <p:spPr>
          <a:xfrm>
            <a:off x="7001893" y="549758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661019" y="5563916"/>
            <a:ext cx="683200" cy="369332"/>
          </a:xfrm>
          <a:prstGeom prst="rect">
            <a:avLst/>
          </a:prstGeom>
          <a:noFill/>
        </p:spPr>
        <p:txBody>
          <a:bodyPr wrap="none" rtlCol="0">
            <a:spAutoFit/>
          </a:bodyPr>
          <a:lstStyle/>
          <a:p>
            <a:r>
              <a:rPr lang="en-US" dirty="0"/>
              <a:t>5GHz</a:t>
            </a:r>
            <a:endParaRPr lang="en-SG" dirty="0"/>
          </a:p>
        </p:txBody>
      </p:sp>
      <p:cxnSp>
        <p:nvCxnSpPr>
          <p:cNvPr id="48" name="Straight Connector 47"/>
          <p:cNvCxnSpPr/>
          <p:nvPr/>
        </p:nvCxnSpPr>
        <p:spPr>
          <a:xfrm>
            <a:off x="7894648" y="5497583"/>
            <a:ext cx="0" cy="142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553774" y="5563916"/>
            <a:ext cx="683200" cy="369332"/>
          </a:xfrm>
          <a:prstGeom prst="rect">
            <a:avLst/>
          </a:prstGeom>
          <a:noFill/>
        </p:spPr>
        <p:txBody>
          <a:bodyPr wrap="none" rtlCol="0">
            <a:spAutoFit/>
          </a:bodyPr>
          <a:lstStyle/>
          <a:p>
            <a:r>
              <a:rPr lang="en-US" dirty="0"/>
              <a:t>6GHz</a:t>
            </a:r>
            <a:endParaRPr lang="en-SG" dirty="0"/>
          </a:p>
        </p:txBody>
      </p:sp>
      <p:sp>
        <p:nvSpPr>
          <p:cNvPr id="50" name="Rounded Rectangle 49"/>
          <p:cNvSpPr/>
          <p:nvPr/>
        </p:nvSpPr>
        <p:spPr>
          <a:xfrm>
            <a:off x="5734893" y="3197252"/>
            <a:ext cx="2667455" cy="20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UWB</a:t>
            </a:r>
            <a:endParaRPr lang="en-SG" dirty="0"/>
          </a:p>
        </p:txBody>
      </p:sp>
      <p:sp>
        <p:nvSpPr>
          <p:cNvPr id="57" name="Oval 56"/>
          <p:cNvSpPr/>
          <p:nvPr/>
        </p:nvSpPr>
        <p:spPr>
          <a:xfrm>
            <a:off x="3629690" y="2291390"/>
            <a:ext cx="1086196" cy="3610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4G</a:t>
            </a:r>
            <a:endParaRPr lang="en-SG" dirty="0"/>
          </a:p>
        </p:txBody>
      </p:sp>
      <p:sp>
        <p:nvSpPr>
          <p:cNvPr id="58" name="Oval 57"/>
          <p:cNvSpPr/>
          <p:nvPr/>
        </p:nvSpPr>
        <p:spPr>
          <a:xfrm>
            <a:off x="4592222" y="2684705"/>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TextBox 58"/>
          <p:cNvSpPr txBox="1"/>
          <p:nvPr/>
        </p:nvSpPr>
        <p:spPr>
          <a:xfrm>
            <a:off x="4842138" y="2573053"/>
            <a:ext cx="949299" cy="369332"/>
          </a:xfrm>
          <a:prstGeom prst="rect">
            <a:avLst/>
          </a:prstGeom>
          <a:noFill/>
        </p:spPr>
        <p:txBody>
          <a:bodyPr wrap="none" rtlCol="0">
            <a:spAutoFit/>
          </a:bodyPr>
          <a:lstStyle/>
          <a:p>
            <a:r>
              <a:rPr lang="en-US" dirty="0"/>
              <a:t>802.11n</a:t>
            </a:r>
            <a:endParaRPr lang="en-SG" dirty="0"/>
          </a:p>
        </p:txBody>
      </p:sp>
      <p:sp>
        <p:nvSpPr>
          <p:cNvPr id="62" name="Oval 61"/>
          <p:cNvSpPr/>
          <p:nvPr/>
        </p:nvSpPr>
        <p:spPr>
          <a:xfrm>
            <a:off x="6991973" y="2674478"/>
            <a:ext cx="238298" cy="1547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TextBox 62"/>
          <p:cNvSpPr txBox="1"/>
          <p:nvPr/>
        </p:nvSpPr>
        <p:spPr>
          <a:xfrm>
            <a:off x="7241889" y="2562826"/>
            <a:ext cx="1035861" cy="369332"/>
          </a:xfrm>
          <a:prstGeom prst="rect">
            <a:avLst/>
          </a:prstGeom>
          <a:noFill/>
        </p:spPr>
        <p:txBody>
          <a:bodyPr wrap="none" rtlCol="0">
            <a:spAutoFit/>
          </a:bodyPr>
          <a:lstStyle/>
          <a:p>
            <a:r>
              <a:rPr lang="en-US" dirty="0"/>
              <a:t>802.11ac</a:t>
            </a:r>
            <a:endParaRPr lang="en-SG" dirty="0"/>
          </a:p>
        </p:txBody>
      </p:sp>
      <p:sp>
        <p:nvSpPr>
          <p:cNvPr id="70" name="Oval 69"/>
          <p:cNvSpPr/>
          <p:nvPr/>
        </p:nvSpPr>
        <p:spPr>
          <a:xfrm>
            <a:off x="4571467" y="3485835"/>
            <a:ext cx="249382" cy="17733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TextBox 70"/>
          <p:cNvSpPr txBox="1"/>
          <p:nvPr/>
        </p:nvSpPr>
        <p:spPr>
          <a:xfrm>
            <a:off x="4799116" y="3398989"/>
            <a:ext cx="1115755" cy="369332"/>
          </a:xfrm>
          <a:prstGeom prst="rect">
            <a:avLst/>
          </a:prstGeom>
          <a:noFill/>
        </p:spPr>
        <p:txBody>
          <a:bodyPr wrap="none" rtlCol="0">
            <a:spAutoFit/>
          </a:bodyPr>
          <a:lstStyle/>
          <a:p>
            <a:r>
              <a:rPr lang="en-US" dirty="0"/>
              <a:t>Bluetooth</a:t>
            </a:r>
            <a:endParaRPr lang="en-SG" dirty="0"/>
          </a:p>
        </p:txBody>
      </p:sp>
      <p:sp>
        <p:nvSpPr>
          <p:cNvPr id="72" name="Oval 71"/>
          <p:cNvSpPr/>
          <p:nvPr/>
        </p:nvSpPr>
        <p:spPr>
          <a:xfrm>
            <a:off x="4567024" y="3850992"/>
            <a:ext cx="249382" cy="1773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TextBox 72"/>
          <p:cNvSpPr txBox="1"/>
          <p:nvPr/>
        </p:nvSpPr>
        <p:spPr>
          <a:xfrm>
            <a:off x="4811841" y="3764146"/>
            <a:ext cx="1426994" cy="369332"/>
          </a:xfrm>
          <a:prstGeom prst="rect">
            <a:avLst/>
          </a:prstGeom>
          <a:noFill/>
        </p:spPr>
        <p:txBody>
          <a:bodyPr wrap="none" rtlCol="0">
            <a:spAutoFit/>
          </a:bodyPr>
          <a:lstStyle/>
          <a:p>
            <a:r>
              <a:rPr lang="en-US" dirty="0"/>
              <a:t>BLE/802.15.4</a:t>
            </a:r>
            <a:endParaRPr lang="en-SG" dirty="0"/>
          </a:p>
        </p:txBody>
      </p:sp>
      <p:sp>
        <p:nvSpPr>
          <p:cNvPr id="74" name="Oval 73"/>
          <p:cNvSpPr/>
          <p:nvPr/>
        </p:nvSpPr>
        <p:spPr>
          <a:xfrm>
            <a:off x="3095733" y="3520301"/>
            <a:ext cx="215342" cy="16307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p:cNvSpPr txBox="1"/>
          <p:nvPr/>
        </p:nvSpPr>
        <p:spPr>
          <a:xfrm>
            <a:off x="3296535" y="3394814"/>
            <a:ext cx="662361" cy="369332"/>
          </a:xfrm>
          <a:prstGeom prst="rect">
            <a:avLst/>
          </a:prstGeom>
          <a:noFill/>
        </p:spPr>
        <p:txBody>
          <a:bodyPr wrap="none" rtlCol="0">
            <a:spAutoFit/>
          </a:bodyPr>
          <a:lstStyle/>
          <a:p>
            <a:r>
              <a:rPr lang="en-US" dirty="0" err="1"/>
              <a:t>LoRA</a:t>
            </a:r>
            <a:endParaRPr lang="en-SG" dirty="0"/>
          </a:p>
        </p:txBody>
      </p:sp>
      <p:sp>
        <p:nvSpPr>
          <p:cNvPr id="76" name="Oval 75"/>
          <p:cNvSpPr/>
          <p:nvPr/>
        </p:nvSpPr>
        <p:spPr>
          <a:xfrm>
            <a:off x="2440745" y="4253259"/>
            <a:ext cx="215342" cy="16307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TextBox 76"/>
          <p:cNvSpPr txBox="1"/>
          <p:nvPr/>
        </p:nvSpPr>
        <p:spPr>
          <a:xfrm>
            <a:off x="2641547" y="4127772"/>
            <a:ext cx="1419299" cy="369332"/>
          </a:xfrm>
          <a:prstGeom prst="rect">
            <a:avLst/>
          </a:prstGeom>
          <a:noFill/>
        </p:spPr>
        <p:txBody>
          <a:bodyPr wrap="none" rtlCol="0">
            <a:spAutoFit/>
          </a:bodyPr>
          <a:lstStyle/>
          <a:p>
            <a:r>
              <a:rPr lang="en-US" dirty="0"/>
              <a:t>NFC (Reader)</a:t>
            </a:r>
            <a:endParaRPr lang="en-SG" dirty="0"/>
          </a:p>
        </p:txBody>
      </p:sp>
      <p:sp>
        <p:nvSpPr>
          <p:cNvPr id="6" name="Title 1">
            <a:extLst>
              <a:ext uri="{FF2B5EF4-FFF2-40B4-BE49-F238E27FC236}">
                <a16:creationId xmlns:a16="http://schemas.microsoft.com/office/drawing/2014/main" id="{5CA95E81-69EB-8C71-0009-3F3335D5E4FC}"/>
              </a:ext>
            </a:extLst>
          </p:cNvPr>
          <p:cNvSpPr>
            <a:spLocks noGrp="1"/>
          </p:cNvSpPr>
          <p:nvPr>
            <p:ph type="title"/>
          </p:nvPr>
        </p:nvSpPr>
        <p:spPr>
          <a:xfrm>
            <a:off x="415600" y="390167"/>
            <a:ext cx="11360800" cy="763600"/>
          </a:xfrm>
        </p:spPr>
        <p:txBody>
          <a:bodyPr/>
          <a:lstStyle/>
          <a:p>
            <a:r>
              <a:rPr lang="en-US" sz="4000" dirty="0">
                <a:latin typeface="+mn-lt"/>
              </a:rPr>
              <a:t>Wireless standards classified on the basis of power</a:t>
            </a:r>
          </a:p>
        </p:txBody>
      </p:sp>
    </p:spTree>
    <p:extLst>
      <p:ext uri="{BB962C8B-B14F-4D97-AF65-F5344CB8AC3E}">
        <p14:creationId xmlns:p14="http://schemas.microsoft.com/office/powerpoint/2010/main" val="516188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sz="4000" dirty="0">
                <a:latin typeface="+mn-lt"/>
              </a:rPr>
              <a:t>Case study: Long-</a:t>
            </a:r>
            <a:r>
              <a:rPr lang="en-US" sz="4000" dirty="0" err="1">
                <a:latin typeface="+mn-lt"/>
              </a:rPr>
              <a:t>range,low</a:t>
            </a:r>
            <a:r>
              <a:rPr lang="en-US" sz="4000" dirty="0">
                <a:latin typeface="+mn-lt"/>
              </a:rPr>
              <a:t>-data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77</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AEB5C57-7B3B-CD4C-81A7-34FA409481F6}"/>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0" name="TextBox 9">
            <a:extLst>
              <a:ext uri="{FF2B5EF4-FFF2-40B4-BE49-F238E27FC236}">
                <a16:creationId xmlns:a16="http://schemas.microsoft.com/office/drawing/2014/main" id="{3B50DDE4-942B-7948-B204-7EC255720D5E}"/>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Tree>
    <p:extLst>
      <p:ext uri="{BB962C8B-B14F-4D97-AF65-F5344CB8AC3E}">
        <p14:creationId xmlns:p14="http://schemas.microsoft.com/office/powerpoint/2010/main" val="179673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sz="4000" dirty="0">
                <a:latin typeface="+mn-lt"/>
              </a:rPr>
              <a:t>Case study: Long-</a:t>
            </a:r>
            <a:r>
              <a:rPr lang="en-US" sz="4000" dirty="0" err="1">
                <a:latin typeface="+mn-lt"/>
              </a:rPr>
              <a:t>range,low</a:t>
            </a:r>
            <a:r>
              <a:rPr lang="en-US" sz="4000" dirty="0">
                <a:latin typeface="+mn-lt"/>
              </a:rPr>
              <a:t>-data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78</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2426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sz="4000" dirty="0">
                <a:latin typeface="+mn-lt"/>
              </a:rPr>
              <a:t>Long-</a:t>
            </a:r>
            <a:r>
              <a:rPr lang="en-US" sz="4000" dirty="0" err="1">
                <a:latin typeface="+mn-lt"/>
              </a:rPr>
              <a:t>range,low</a:t>
            </a:r>
            <a:r>
              <a:rPr lang="en-US" sz="4000"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79</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196B8AF2-2295-EC45-B02C-5190A5D5A93F}"/>
              </a:ext>
            </a:extLst>
          </p:cNvPr>
          <p:cNvSpPr txBox="1"/>
          <p:nvPr/>
        </p:nvSpPr>
        <p:spPr>
          <a:xfrm>
            <a:off x="980720"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13" name="TextBox 12">
            <a:extLst>
              <a:ext uri="{FF2B5EF4-FFF2-40B4-BE49-F238E27FC236}">
                <a16:creationId xmlns:a16="http://schemas.microsoft.com/office/drawing/2014/main" id="{57F9A607-8AF4-2247-A1BC-2071DABF2EF8}"/>
              </a:ext>
            </a:extLst>
          </p:cNvPr>
          <p:cNvSpPr txBox="1"/>
          <p:nvPr/>
        </p:nvSpPr>
        <p:spPr>
          <a:xfrm>
            <a:off x="9207501" y="1811007"/>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cxnSp>
        <p:nvCxnSpPr>
          <p:cNvPr id="15" name="Straight Arrow Connector 14">
            <a:extLst>
              <a:ext uri="{FF2B5EF4-FFF2-40B4-BE49-F238E27FC236}">
                <a16:creationId xmlns:a16="http://schemas.microsoft.com/office/drawing/2014/main" id="{9DBAD1EA-3002-094B-B26E-FDC31A18BC0C}"/>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0D7993A-E19A-8641-808A-6C59652B44C0}"/>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3188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1588952" cy="1325563"/>
          </a:xfrm>
        </p:spPr>
        <p:txBody>
          <a:bodyPr>
            <a:noAutofit/>
          </a:bodyPr>
          <a:lstStyle/>
          <a:p>
            <a:r>
              <a:rPr lang="en-US" sz="4000" dirty="0">
                <a:latin typeface="+mn-lt"/>
              </a:rPr>
              <a:t>Wireless, Embedded Intelligence, Sensing and Emerging Technologies (WEISER) Group</a:t>
            </a:r>
          </a:p>
        </p:txBody>
      </p:sp>
      <p:sp>
        <p:nvSpPr>
          <p:cNvPr id="3" name="Content Placeholder 2"/>
          <p:cNvSpPr>
            <a:spLocks noGrp="1"/>
          </p:cNvSpPr>
          <p:nvPr>
            <p:ph idx="1"/>
          </p:nvPr>
        </p:nvSpPr>
        <p:spPr>
          <a:xfrm>
            <a:off x="536028" y="1690689"/>
            <a:ext cx="11588952" cy="4186600"/>
          </a:xfrm>
        </p:spPr>
        <p:txBody>
          <a:bodyPr>
            <a:normAutofit/>
          </a:bodyPr>
          <a:lstStyle/>
          <a:p>
            <a:r>
              <a:rPr lang="en-US" b="1" dirty="0">
                <a:latin typeface="+mj-lt"/>
              </a:rPr>
              <a:t>Aim: </a:t>
            </a:r>
            <a:r>
              <a:rPr lang="en-US" dirty="0">
                <a:latin typeface="+mj-lt"/>
              </a:rPr>
              <a:t>World leading research in the area of wireless embedded systems</a:t>
            </a:r>
          </a:p>
          <a:p>
            <a:r>
              <a:rPr lang="en-US" dirty="0">
                <a:latin typeface="+mj-lt"/>
              </a:rPr>
              <a:t>Regularly publish research findings in flagship venues of the area; </a:t>
            </a:r>
          </a:p>
          <a:p>
            <a:pPr lvl="1"/>
            <a:r>
              <a:rPr lang="en-US" dirty="0">
                <a:latin typeface="+mj-lt"/>
              </a:rPr>
              <a:t>ACM </a:t>
            </a:r>
            <a:r>
              <a:rPr lang="en-US" dirty="0" err="1">
                <a:latin typeface="+mj-lt"/>
              </a:rPr>
              <a:t>MobiCom</a:t>
            </a:r>
            <a:r>
              <a:rPr lang="en-US" dirty="0">
                <a:latin typeface="+mj-lt"/>
              </a:rPr>
              <a:t>, </a:t>
            </a:r>
            <a:r>
              <a:rPr lang="en-US" dirty="0" err="1">
                <a:latin typeface="+mj-lt"/>
              </a:rPr>
              <a:t>MobiSys</a:t>
            </a:r>
            <a:r>
              <a:rPr lang="en-US" dirty="0">
                <a:latin typeface="+mj-lt"/>
              </a:rPr>
              <a:t>, </a:t>
            </a:r>
            <a:r>
              <a:rPr lang="en-US" dirty="0" err="1">
                <a:latin typeface="+mj-lt"/>
              </a:rPr>
              <a:t>SenSys</a:t>
            </a:r>
            <a:r>
              <a:rPr lang="en-US" dirty="0">
                <a:latin typeface="+mj-lt"/>
              </a:rPr>
              <a:t>, </a:t>
            </a:r>
            <a:r>
              <a:rPr lang="en-US" dirty="0" err="1">
                <a:latin typeface="+mj-lt"/>
              </a:rPr>
              <a:t>Ipsn</a:t>
            </a:r>
            <a:r>
              <a:rPr lang="en-US" dirty="0">
                <a:latin typeface="+mj-lt"/>
              </a:rPr>
              <a:t>, </a:t>
            </a:r>
            <a:r>
              <a:rPr lang="en-US" dirty="0" err="1">
                <a:latin typeface="+mj-lt"/>
              </a:rPr>
              <a:t>HotNets</a:t>
            </a:r>
            <a:r>
              <a:rPr lang="en-US" dirty="0">
                <a:latin typeface="+mj-lt"/>
              </a:rPr>
              <a:t>, </a:t>
            </a:r>
            <a:r>
              <a:rPr lang="en-US" dirty="0" err="1">
                <a:latin typeface="+mj-lt"/>
              </a:rPr>
              <a:t>Getmobile</a:t>
            </a:r>
            <a:r>
              <a:rPr lang="en-US" dirty="0">
                <a:latin typeface="+mj-lt"/>
              </a:rPr>
              <a:t> and others</a:t>
            </a:r>
          </a:p>
          <a:p>
            <a:r>
              <a:rPr lang="en-US" dirty="0">
                <a:latin typeface="+mj-lt"/>
              </a:rPr>
              <a:t>Research findings and awards are regularly covered by major media outlets</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8</a:t>
            </a:fld>
            <a:endParaRPr lang="sv-SE"/>
          </a:p>
        </p:txBody>
      </p:sp>
      <p:pic>
        <p:nvPicPr>
          <p:cNvPr id="7" name="Picture 6" descr="Graphical user interface, text, application, email&#10;&#10;Description automatically generated">
            <a:extLst>
              <a:ext uri="{FF2B5EF4-FFF2-40B4-BE49-F238E27FC236}">
                <a16:creationId xmlns:a16="http://schemas.microsoft.com/office/drawing/2014/main" id="{B577BBB3-319D-E7E3-AD73-32E251BE6CE1}"/>
              </a:ext>
            </a:extLst>
          </p:cNvPr>
          <p:cNvPicPr>
            <a:picLocks noChangeAspect="1"/>
          </p:cNvPicPr>
          <p:nvPr/>
        </p:nvPicPr>
        <p:blipFill>
          <a:blip r:embed="rId3"/>
          <a:stretch>
            <a:fillRect/>
          </a:stretch>
        </p:blipFill>
        <p:spPr>
          <a:xfrm>
            <a:off x="1021866" y="4175881"/>
            <a:ext cx="3328115" cy="1735467"/>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283A9779-AF44-EEDC-AE6B-6356F06965CD}"/>
              </a:ext>
            </a:extLst>
          </p:cNvPr>
          <p:cNvPicPr>
            <a:picLocks noChangeAspect="1"/>
          </p:cNvPicPr>
          <p:nvPr/>
        </p:nvPicPr>
        <p:blipFill>
          <a:blip r:embed="rId4"/>
          <a:stretch>
            <a:fillRect/>
          </a:stretch>
        </p:blipFill>
        <p:spPr>
          <a:xfrm>
            <a:off x="4919405" y="4175881"/>
            <a:ext cx="3079919" cy="184036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E9DFCB58-51B6-9DFE-F9EE-11CBDA4567FB}"/>
              </a:ext>
            </a:extLst>
          </p:cNvPr>
          <p:cNvPicPr>
            <a:picLocks noChangeAspect="1"/>
          </p:cNvPicPr>
          <p:nvPr/>
        </p:nvPicPr>
        <p:blipFill>
          <a:blip r:embed="rId5"/>
          <a:stretch>
            <a:fillRect/>
          </a:stretch>
        </p:blipFill>
        <p:spPr>
          <a:xfrm>
            <a:off x="8985695" y="3986228"/>
            <a:ext cx="2152913" cy="2114771"/>
          </a:xfrm>
          <a:prstGeom prst="rect">
            <a:avLst/>
          </a:prstGeom>
        </p:spPr>
      </p:pic>
      <p:sp>
        <p:nvSpPr>
          <p:cNvPr id="8" name="Footer Placeholder 4">
            <a:extLst>
              <a:ext uri="{FF2B5EF4-FFF2-40B4-BE49-F238E27FC236}">
                <a16:creationId xmlns:a16="http://schemas.microsoft.com/office/drawing/2014/main" id="{1D3A768C-BB51-FE21-E8BD-4C7F097BFA35}"/>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32563712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80</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19" name="Rounded Rectangle 18">
            <a:extLst>
              <a:ext uri="{FF2B5EF4-FFF2-40B4-BE49-F238E27FC236}">
                <a16:creationId xmlns:a16="http://schemas.microsoft.com/office/drawing/2014/main" id="{3FF70C35-BD35-5140-ACC8-5F628393FC4D}"/>
              </a:ext>
            </a:extLst>
          </p:cNvPr>
          <p:cNvSpPr/>
          <p:nvPr/>
        </p:nvSpPr>
        <p:spPr>
          <a:xfrm>
            <a:off x="6685280" y="3426182"/>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5"/>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Rounded Rectangle 15">
            <a:extLst>
              <a:ext uri="{FF2B5EF4-FFF2-40B4-BE49-F238E27FC236}">
                <a16:creationId xmlns:a16="http://schemas.microsoft.com/office/drawing/2014/main" id="{A826F6E1-2B2A-B74D-9FDD-E7CE0BAEBF8D}"/>
              </a:ext>
            </a:extLst>
          </p:cNvPr>
          <p:cNvSpPr/>
          <p:nvPr/>
        </p:nvSpPr>
        <p:spPr>
          <a:xfrm>
            <a:off x="6685280" y="3426181"/>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17" name="TextBox 16">
            <a:extLst>
              <a:ext uri="{FF2B5EF4-FFF2-40B4-BE49-F238E27FC236}">
                <a16:creationId xmlns:a16="http://schemas.microsoft.com/office/drawing/2014/main" id="{808119A4-013C-DD41-8E85-CDCC251B646E}"/>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2B1ABA86-416E-3E43-A093-F07D95F48B9D}"/>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2E3EFC90-A07B-FF40-99E7-6BE18A859F76}"/>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DE26267-3780-4E4E-8DE8-62469D02D17A}"/>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1C3237E-78A4-41AE-9F0E-8B8ACBC3DA23}"/>
              </a:ext>
            </a:extLst>
          </p:cNvPr>
          <p:cNvSpPr txBox="1"/>
          <p:nvPr/>
        </p:nvSpPr>
        <p:spPr>
          <a:xfrm>
            <a:off x="980720"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30" name="TextBox 29">
            <a:extLst>
              <a:ext uri="{FF2B5EF4-FFF2-40B4-BE49-F238E27FC236}">
                <a16:creationId xmlns:a16="http://schemas.microsoft.com/office/drawing/2014/main" id="{484B191F-D416-494B-9CA4-7B3EC9CDA21C}"/>
              </a:ext>
            </a:extLst>
          </p:cNvPr>
          <p:cNvSpPr txBox="1"/>
          <p:nvPr/>
        </p:nvSpPr>
        <p:spPr>
          <a:xfrm>
            <a:off x="9207501" y="1811007"/>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245584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81</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5"/>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24" name="Rounded Rectangle 23">
            <a:extLst>
              <a:ext uri="{FF2B5EF4-FFF2-40B4-BE49-F238E27FC236}">
                <a16:creationId xmlns:a16="http://schemas.microsoft.com/office/drawing/2014/main" id="{A703F48A-78DC-E547-A366-BE7FF8035114}"/>
              </a:ext>
            </a:extLst>
          </p:cNvPr>
          <p:cNvSpPr/>
          <p:nvPr/>
        </p:nvSpPr>
        <p:spPr>
          <a:xfrm>
            <a:off x="6280727" y="4051939"/>
            <a:ext cx="2857732" cy="1619189"/>
          </a:xfrm>
          <a:prstGeom prst="roundRect">
            <a:avLst/>
          </a:prstGeom>
          <a:solidFill>
            <a:schemeClr val="accent1">
              <a:lumMod val="20000"/>
              <a:lumOff val="80000"/>
            </a:schemeClr>
          </a:solidFill>
          <a:ln>
            <a:solidFill>
              <a:schemeClr val="accent1">
                <a:lumMod val="5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Low-Power</a:t>
            </a:r>
            <a:br>
              <a:rPr lang="en-US" sz="2400" dirty="0">
                <a:solidFill>
                  <a:schemeClr val="tx1"/>
                </a:solidFill>
              </a:rPr>
            </a:br>
            <a:r>
              <a:rPr lang="en-US" sz="2400" dirty="0">
                <a:solidFill>
                  <a:schemeClr val="tx1"/>
                </a:solidFill>
              </a:rPr>
              <a:t>Wide-Area Networks</a:t>
            </a:r>
          </a:p>
        </p:txBody>
      </p:sp>
      <p:sp>
        <p:nvSpPr>
          <p:cNvPr id="16" name="Rounded Rectangle 15">
            <a:extLst>
              <a:ext uri="{FF2B5EF4-FFF2-40B4-BE49-F238E27FC236}">
                <a16:creationId xmlns:a16="http://schemas.microsoft.com/office/drawing/2014/main" id="{9B35DE36-0BB3-7045-A9EA-380C2F0BFD37}"/>
              </a:ext>
            </a:extLst>
          </p:cNvPr>
          <p:cNvSpPr/>
          <p:nvPr/>
        </p:nvSpPr>
        <p:spPr>
          <a:xfrm>
            <a:off x="6685280" y="3426181"/>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17" name="TextBox 16">
            <a:extLst>
              <a:ext uri="{FF2B5EF4-FFF2-40B4-BE49-F238E27FC236}">
                <a16:creationId xmlns:a16="http://schemas.microsoft.com/office/drawing/2014/main" id="{CAADA336-E534-A04B-A83C-BB6AD0D29A03}"/>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BFEF171E-5A25-0346-A752-11DC2100BCDC}"/>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Arrow Connector 4">
            <a:extLst>
              <a:ext uri="{FF2B5EF4-FFF2-40B4-BE49-F238E27FC236}">
                <a16:creationId xmlns:a16="http://schemas.microsoft.com/office/drawing/2014/main" id="{70275902-F8E5-5D45-B09E-D86028001890}"/>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1C55C0A-6000-AC43-AE92-FC8749D2D3E8}"/>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A85BDFF-5063-4CD7-B9F3-B7926350EAE8}"/>
              </a:ext>
            </a:extLst>
          </p:cNvPr>
          <p:cNvSpPr txBox="1"/>
          <p:nvPr/>
        </p:nvSpPr>
        <p:spPr>
          <a:xfrm>
            <a:off x="980720"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28" name="TextBox 27">
            <a:extLst>
              <a:ext uri="{FF2B5EF4-FFF2-40B4-BE49-F238E27FC236}">
                <a16:creationId xmlns:a16="http://schemas.microsoft.com/office/drawing/2014/main" id="{1E191E50-B50E-4084-A306-85E677FF84D4}"/>
              </a:ext>
            </a:extLst>
          </p:cNvPr>
          <p:cNvSpPr txBox="1"/>
          <p:nvPr/>
        </p:nvSpPr>
        <p:spPr>
          <a:xfrm>
            <a:off x="9207501" y="1811007"/>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
        <p:nvSpPr>
          <p:cNvPr id="9" name="Title 1">
            <a:extLst>
              <a:ext uri="{FF2B5EF4-FFF2-40B4-BE49-F238E27FC236}">
                <a16:creationId xmlns:a16="http://schemas.microsoft.com/office/drawing/2014/main" id="{0FF24367-470E-BF85-A5FC-4EF6B7C36669}"/>
              </a:ext>
            </a:extLst>
          </p:cNvPr>
          <p:cNvSpPr>
            <a:spLocks noGrp="1"/>
          </p:cNvSpPr>
          <p:nvPr>
            <p:ph type="title"/>
          </p:nvPr>
        </p:nvSpPr>
        <p:spPr>
          <a:xfrm>
            <a:off x="415600" y="390167"/>
            <a:ext cx="11360800" cy="763600"/>
          </a:xfrm>
        </p:spPr>
        <p:txBody>
          <a:bodyPr/>
          <a:lstStyle/>
          <a:p>
            <a:r>
              <a:rPr lang="en-US" dirty="0">
                <a:latin typeface="+mn-lt"/>
              </a:rPr>
              <a:t>Long-</a:t>
            </a:r>
            <a:r>
              <a:rPr lang="en-US" dirty="0" err="1">
                <a:latin typeface="+mn-lt"/>
              </a:rPr>
              <a:t>range,low</a:t>
            </a:r>
            <a:r>
              <a:rPr lang="en-US" dirty="0">
                <a:latin typeface="+mn-lt"/>
              </a:rPr>
              <a:t>-data needs are not easily met </a:t>
            </a:r>
          </a:p>
        </p:txBody>
      </p:sp>
    </p:spTree>
    <p:extLst>
      <p:ext uri="{BB962C8B-B14F-4D97-AF65-F5344CB8AC3E}">
        <p14:creationId xmlns:p14="http://schemas.microsoft.com/office/powerpoint/2010/main" val="177577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061" y="252321"/>
            <a:ext cx="10313818" cy="1325563"/>
          </a:xfrm>
        </p:spPr>
        <p:txBody>
          <a:bodyPr>
            <a:noAutofit/>
          </a:bodyPr>
          <a:lstStyle/>
          <a:p>
            <a:r>
              <a:rPr lang="en-US" dirty="0">
                <a:latin typeface="+mn-lt"/>
              </a:rPr>
              <a:t>Conclusion and next week</a:t>
            </a:r>
          </a:p>
        </p:txBody>
      </p:sp>
      <p:sp>
        <p:nvSpPr>
          <p:cNvPr id="3" name="Content Placeholder 2"/>
          <p:cNvSpPr>
            <a:spLocks noGrp="1"/>
          </p:cNvSpPr>
          <p:nvPr>
            <p:ph idx="1"/>
          </p:nvPr>
        </p:nvSpPr>
        <p:spPr>
          <a:xfrm>
            <a:off x="689061" y="1655892"/>
            <a:ext cx="10802772" cy="4249717"/>
          </a:xfrm>
        </p:spPr>
        <p:txBody>
          <a:bodyPr>
            <a:normAutofit/>
          </a:bodyPr>
          <a:lstStyle/>
          <a:p>
            <a:r>
              <a:rPr lang="en-US" dirty="0">
                <a:latin typeface="+mj-lt"/>
              </a:rPr>
              <a:t>Introduction to internet of things and wireless communication</a:t>
            </a:r>
          </a:p>
          <a:p>
            <a:r>
              <a:rPr lang="en-US" dirty="0">
                <a:latin typeface="+mj-lt"/>
              </a:rPr>
              <a:t>Basics of wireless communication</a:t>
            </a:r>
          </a:p>
          <a:p>
            <a:pPr lvl="1"/>
            <a:r>
              <a:rPr lang="en-US" dirty="0">
                <a:latin typeface="+mj-lt"/>
              </a:rPr>
              <a:t>EM Waves</a:t>
            </a:r>
          </a:p>
          <a:p>
            <a:pPr lvl="1"/>
            <a:r>
              <a:rPr lang="en-US" dirty="0">
                <a:latin typeface="+mj-lt"/>
              </a:rPr>
              <a:t>Modulation</a:t>
            </a:r>
          </a:p>
          <a:p>
            <a:pPr lvl="1"/>
            <a:r>
              <a:rPr lang="en-US" dirty="0">
                <a:latin typeface="+mj-lt"/>
              </a:rPr>
              <a:t>Antenna</a:t>
            </a:r>
          </a:p>
          <a:p>
            <a:pPr lvl="1"/>
            <a:r>
              <a:rPr lang="en-US" dirty="0">
                <a:latin typeface="+mj-lt"/>
              </a:rPr>
              <a:t>Propagation</a:t>
            </a:r>
          </a:p>
          <a:p>
            <a:r>
              <a:rPr lang="en-US" dirty="0">
                <a:latin typeface="+mj-lt"/>
              </a:rPr>
              <a:t>Parameters to characterize wireless technologies</a:t>
            </a:r>
          </a:p>
          <a:p>
            <a:r>
              <a:rPr lang="en-US" b="1" dirty="0">
                <a:latin typeface="+mj-lt"/>
              </a:rPr>
              <a:t>Next week: </a:t>
            </a:r>
            <a:r>
              <a:rPr lang="en-US" dirty="0">
                <a:latin typeface="+mj-lt"/>
              </a:rPr>
              <a:t>some mathematical foundation of signal propagation and channel capacity, IoT device basics, and operating system</a:t>
            </a: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82</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a:t>ambujv@nus.edu.sg</a:t>
            </a:r>
            <a:endParaRPr lang="sv-SE" dirty="0"/>
          </a:p>
        </p:txBody>
      </p:sp>
    </p:spTree>
    <p:extLst>
      <p:ext uri="{BB962C8B-B14F-4D97-AF65-F5344CB8AC3E}">
        <p14:creationId xmlns:p14="http://schemas.microsoft.com/office/powerpoint/2010/main" val="353535089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232" y="1928769"/>
            <a:ext cx="11091536" cy="1685229"/>
          </a:xfrm>
        </p:spPr>
        <p:txBody>
          <a:bodyPr>
            <a:normAutofit/>
          </a:bodyPr>
          <a:lstStyle/>
          <a:p>
            <a:r>
              <a:rPr lang="en-GB" sz="4800" u="none" strike="noStrike" dirty="0">
                <a:effectLst/>
              </a:rPr>
              <a:t>CS 4222 – Wireless Networking</a:t>
            </a:r>
            <a:endParaRPr lang="en-US" sz="16600" dirty="0"/>
          </a:p>
        </p:txBody>
      </p:sp>
      <p:sp>
        <p:nvSpPr>
          <p:cNvPr id="3" name="Subtitle 2"/>
          <p:cNvSpPr>
            <a:spLocks noGrp="1"/>
          </p:cNvSpPr>
          <p:nvPr>
            <p:ph type="subTitle" idx="1"/>
          </p:nvPr>
        </p:nvSpPr>
        <p:spPr>
          <a:xfrm>
            <a:off x="1524000" y="3947050"/>
            <a:ext cx="9144000" cy="1743197"/>
          </a:xfrm>
        </p:spPr>
        <p:txBody>
          <a:bodyPr>
            <a:normAutofit fontScale="92500" lnSpcReduction="20000"/>
          </a:bodyPr>
          <a:lstStyle/>
          <a:p>
            <a:r>
              <a:rPr lang="en-US" sz="3900" b="1" dirty="0">
                <a:latin typeface="+mj-lt"/>
              </a:rPr>
              <a:t>Ambuj Varshney</a:t>
            </a:r>
          </a:p>
          <a:p>
            <a:r>
              <a:rPr lang="en-US" sz="2600" dirty="0" err="1">
                <a:latin typeface="+mj-lt"/>
              </a:rPr>
              <a:t>ambujv@nus.edu.sg</a:t>
            </a:r>
            <a:endParaRPr lang="en-US" sz="2600" dirty="0">
              <a:latin typeface="+mj-lt"/>
            </a:endParaRPr>
          </a:p>
          <a:p>
            <a:r>
              <a:rPr lang="en-US" sz="2600" dirty="0">
                <a:latin typeface="+mj-lt"/>
              </a:rPr>
              <a:t>http://ambuj.se</a:t>
            </a: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83</a:t>
            </a:fld>
            <a:endParaRPr lang="sv-SE"/>
          </a:p>
        </p:txBody>
      </p:sp>
    </p:spTree>
    <p:extLst>
      <p:ext uri="{BB962C8B-B14F-4D97-AF65-F5344CB8AC3E}">
        <p14:creationId xmlns:p14="http://schemas.microsoft.com/office/powerpoint/2010/main" val="28644822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Course Information</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8924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10.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2.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13.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1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5.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6.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7.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8.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1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20.xml><?xml version="1.0" encoding="utf-8"?>
<p:tagLst xmlns:a="http://schemas.openxmlformats.org/drawingml/2006/main" xmlns:r="http://schemas.openxmlformats.org/officeDocument/2006/relationships" xmlns:p="http://schemas.openxmlformats.org/presentationml/2006/main">
  <p:tag name="DVSHAPEID" val="wjLg3rXyo06am4hmVxUpWc"/>
</p:tagLst>
</file>

<file path=ppt/tags/tag21.xml><?xml version="1.0" encoding="utf-8"?>
<p:tagLst xmlns:a="http://schemas.openxmlformats.org/drawingml/2006/main" xmlns:r="http://schemas.openxmlformats.org/officeDocument/2006/relationships" xmlns:p="http://schemas.openxmlformats.org/presentationml/2006/main">
  <p:tag name="DVSHAPEID" val="CDFZc5OQ3cVQ4XfPRdak5h"/>
</p:tagLst>
</file>

<file path=ppt/tags/tag22.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23.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4.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25.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6.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7.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8.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9.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30.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31.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2.xml><?xml version="1.0" encoding="utf-8"?>
<p:tagLst xmlns:a="http://schemas.openxmlformats.org/drawingml/2006/main" xmlns:r="http://schemas.openxmlformats.org/officeDocument/2006/relationships" xmlns:p="http://schemas.openxmlformats.org/presentationml/2006/main">
  <p:tag name="DVSHAPEID" val="9zsUw6ZvbGoADlfgY5prpu"/>
</p:tagLst>
</file>

<file path=ppt/tags/tag4.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5.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6.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7.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8.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9.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36324</TotalTime>
  <Words>9901</Words>
  <Application>Microsoft Macintosh PowerPoint</Application>
  <PresentationFormat>Widescreen</PresentationFormat>
  <Paragraphs>882</Paragraphs>
  <Slides>83</Slides>
  <Notes>50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Arial</vt:lpstr>
      <vt:lpstr>Calibri</vt:lpstr>
      <vt:lpstr>Calibri Light</vt:lpstr>
      <vt:lpstr>Helvetica</vt:lpstr>
      <vt:lpstr>Helvetica Light</vt:lpstr>
      <vt:lpstr>Segoe UI Semilight</vt:lpstr>
      <vt:lpstr>Seravek</vt:lpstr>
      <vt:lpstr>Seravek Light</vt:lpstr>
      <vt:lpstr>Tahoma</vt:lpstr>
      <vt:lpstr>Wingdings</vt:lpstr>
      <vt:lpstr>Office Theme</vt:lpstr>
      <vt:lpstr>Wireless Networking</vt:lpstr>
      <vt:lpstr>PowerPoint Presentation</vt:lpstr>
      <vt:lpstr>PowerPoint Presentation</vt:lpstr>
      <vt:lpstr>Get to know the instructor</vt:lpstr>
      <vt:lpstr>Get to know the instructor</vt:lpstr>
      <vt:lpstr>Get to know the instructor</vt:lpstr>
      <vt:lpstr>Get to know the instructor</vt:lpstr>
      <vt:lpstr>Wireless, Embedded Intelligence, Sensing and Emerging Technologies (WEISER) Group</vt:lpstr>
      <vt:lpstr>PowerPoint Presentation</vt:lpstr>
      <vt:lpstr>General course information</vt:lpstr>
      <vt:lpstr>Teaching assistants  </vt:lpstr>
      <vt:lpstr>Course homepage and webcast of lectures</vt:lpstr>
      <vt:lpstr>Evaluation criteria for CS4222/5222</vt:lpstr>
      <vt:lpstr>Other details, including programming assignments</vt:lpstr>
      <vt:lpstr>PowerPoint Presentation</vt:lpstr>
      <vt:lpstr>Course Information</vt:lpstr>
      <vt:lpstr>PowerPoint Presentation</vt:lpstr>
      <vt:lpstr>Internet of things devices are all around us...</vt:lpstr>
      <vt:lpstr>PowerPoint Presentation</vt:lpstr>
      <vt:lpstr>Trillion embedded devices will be deployed soon</vt:lpstr>
      <vt:lpstr>PowerPoint Presentation</vt:lpstr>
      <vt:lpstr>PowerPoint Presentation</vt:lpstr>
      <vt:lpstr>PowerPoint Presentation</vt:lpstr>
      <vt:lpstr>Word of caution: Mind the hype</vt:lpstr>
      <vt:lpstr>Word of caution: Mind the hype</vt:lpstr>
      <vt:lpstr>PowerPoint Presentation</vt:lpstr>
      <vt:lpstr>PowerPoint Presentation</vt:lpstr>
      <vt:lpstr>PowerPoint Presentation</vt:lpstr>
      <vt:lpstr>Four major components of IoT device</vt:lpstr>
      <vt:lpstr>Four major components of IoT device</vt:lpstr>
      <vt:lpstr>Communication remains a significant challenge</vt:lpstr>
      <vt:lpstr>Reflecting TV Signals for Transmissions</vt:lpstr>
      <vt:lpstr>PowerPoint Presentation</vt:lpstr>
      <vt:lpstr>Long range backscatter transmissions using  LoRea</vt:lpstr>
      <vt:lpstr>Where are we right now?</vt:lpstr>
      <vt:lpstr>WilIoT: battery-free, bluetooth, stickersç</vt:lpstr>
      <vt:lpstr>PowerPoint Presentation</vt:lpstr>
      <vt:lpstr>PowerPoint Presentation</vt:lpstr>
      <vt:lpstr>History of Wireless Transmissions</vt:lpstr>
      <vt:lpstr>History of Wireless Transmissions</vt:lpstr>
      <vt:lpstr>History of Wireless Transmissions</vt:lpstr>
      <vt:lpstr>PowerPoint Presentation</vt:lpstr>
      <vt:lpstr>PowerPoint Presentation</vt:lpstr>
      <vt:lpstr>PowerPoint Presentation</vt:lpstr>
      <vt:lpstr>PowerPoint Presentation</vt:lpstr>
      <vt:lpstr>PowerPoint Presentation</vt:lpstr>
      <vt:lpstr>Communication Technology Adoption in the USA</vt:lpstr>
      <vt:lpstr>Communication Technology Adoption</vt:lpstr>
      <vt:lpstr>5G Network Growth</vt:lpstr>
      <vt:lpstr>PowerPoint Presentation</vt:lpstr>
      <vt:lpstr>What are wireless radios?</vt:lpstr>
      <vt:lpstr>We need to understand several terms and concepts</vt:lpstr>
      <vt:lpstr>Electromagnetic radiation and spectrum</vt:lpstr>
      <vt:lpstr>Radio waves are most important part of electromagnetic spectrum</vt:lpstr>
      <vt:lpstr>How are radio waves characterized ?</vt:lpstr>
      <vt:lpstr>IoT operates in the unlicensed band</vt:lpstr>
      <vt:lpstr>Unused whitespaces in television band </vt:lpstr>
      <vt:lpstr>How are radio waves modulated with information </vt:lpstr>
      <vt:lpstr>How are radio waves modulated with information</vt:lpstr>
      <vt:lpstr>How are radio waves modulated with information</vt:lpstr>
      <vt:lpstr>How are radio waves sent from transmitter to receiver</vt:lpstr>
      <vt:lpstr>Common antenna types in wireless communication</vt:lpstr>
      <vt:lpstr>Other antenna types depending on applications</vt:lpstr>
      <vt:lpstr>Designing antennas and my own experience</vt:lpstr>
      <vt:lpstr>How radio waves propagate from an antenna</vt:lpstr>
      <vt:lpstr>Ground-wave radio wave propagation </vt:lpstr>
      <vt:lpstr>Sky-wave radio wave propagation </vt:lpstr>
      <vt:lpstr>Line-of-sight propagation of radio waves</vt:lpstr>
      <vt:lpstr>Radio propagation is much more complex in real-world, especially when obstacles are present</vt:lpstr>
      <vt:lpstr>Radio propagation is much more complex in real-world, especially when obstacles are present</vt:lpstr>
      <vt:lpstr>Radio propagation is much more complex in real-world, especially when obstacles are present</vt:lpstr>
      <vt:lpstr>What are different types of wireless networks</vt:lpstr>
      <vt:lpstr>How do we characterize wireless networks/standards</vt:lpstr>
      <vt:lpstr>Wireless standards classified on basis of throughput</vt:lpstr>
      <vt:lpstr>PowerPoint Presentation</vt:lpstr>
      <vt:lpstr>Wireless standards classified on the basis of power</vt:lpstr>
      <vt:lpstr>Case study: Long-range,low-data are not easily met </vt:lpstr>
      <vt:lpstr>Case study: Long-range,low-data are not easily met </vt:lpstr>
      <vt:lpstr>Long-range,low-data needs are not easily met </vt:lpstr>
      <vt:lpstr>Long-range,low-data needs are not easily met </vt:lpstr>
      <vt:lpstr>Long-range,low-data needs are not easily met </vt:lpstr>
      <vt:lpstr>Conclusion and next week</vt:lpstr>
      <vt:lpstr>CS 4222 – 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1039</cp:revision>
  <dcterms:created xsi:type="dcterms:W3CDTF">2020-02-17T19:00:36Z</dcterms:created>
  <dcterms:modified xsi:type="dcterms:W3CDTF">2023-01-10T09:45:09Z</dcterms:modified>
</cp:coreProperties>
</file>